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2"/>
  </p:notesMasterIdLst>
  <p:handoutMasterIdLst>
    <p:handoutMasterId r:id="rId13"/>
  </p:handoutMasterIdLst>
  <p:sldIdLst>
    <p:sldId id="256" r:id="rId2"/>
    <p:sldId id="258" r:id="rId3"/>
    <p:sldId id="259" r:id="rId4"/>
    <p:sldId id="260" r:id="rId5"/>
    <p:sldId id="261" r:id="rId6"/>
    <p:sldId id="262" r:id="rId7"/>
    <p:sldId id="263" r:id="rId8"/>
    <p:sldId id="264" r:id="rId9"/>
    <p:sldId id="265" r:id="rId10"/>
    <p:sldId id="266" r:id="rId11"/>
  </p:sldIdLst>
  <p:sldSz cx="9144000" cy="6858000" type="screen4x3"/>
  <p:notesSz cx="6811963" cy="99425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7B91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232" autoAdjust="0"/>
  </p:normalViewPr>
  <p:slideViewPr>
    <p:cSldViewPr snapToGrid="0" snapToObjects="1" showGuides="1">
      <p:cViewPr varScale="1">
        <p:scale>
          <a:sx n="99" d="100"/>
          <a:sy n="99" d="100"/>
        </p:scale>
        <p:origin x="1338" y="78"/>
      </p:cViewPr>
      <p:guideLst>
        <p:guide orient="horz" pos="2160"/>
        <p:guide pos="287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851" cy="49712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8536" y="0"/>
            <a:ext cx="2951851" cy="497126"/>
          </a:xfrm>
          <a:prstGeom prst="rect">
            <a:avLst/>
          </a:prstGeom>
        </p:spPr>
        <p:txBody>
          <a:bodyPr vert="horz" lIns="91440" tIns="45720" rIns="91440" bIns="45720" rtlCol="0"/>
          <a:lstStyle>
            <a:lvl1pPr algn="r">
              <a:defRPr sz="1200"/>
            </a:lvl1pPr>
          </a:lstStyle>
          <a:p>
            <a:fld id="{C6D00D02-7ECE-9F4A-852C-3CC24F2A1FF4}" type="datetimeFigureOut">
              <a:rPr lang="en-US" smtClean="0"/>
              <a:t>7/25/2016</a:t>
            </a:fld>
            <a:endParaRPr lang="en-GB"/>
          </a:p>
        </p:txBody>
      </p:sp>
      <p:sp>
        <p:nvSpPr>
          <p:cNvPr id="4" name="Footer Placeholder 3"/>
          <p:cNvSpPr>
            <a:spLocks noGrp="1"/>
          </p:cNvSpPr>
          <p:nvPr>
            <p:ph type="ftr" sz="quarter" idx="2"/>
          </p:nvPr>
        </p:nvSpPr>
        <p:spPr>
          <a:xfrm>
            <a:off x="0" y="9443662"/>
            <a:ext cx="2951851" cy="497126"/>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8536" y="9443662"/>
            <a:ext cx="2951851" cy="497126"/>
          </a:xfrm>
          <a:prstGeom prst="rect">
            <a:avLst/>
          </a:prstGeom>
        </p:spPr>
        <p:txBody>
          <a:bodyPr vert="horz" lIns="91440" tIns="45720" rIns="91440" bIns="45720" rtlCol="0" anchor="b"/>
          <a:lstStyle>
            <a:lvl1pPr algn="r">
              <a:defRPr sz="1200"/>
            </a:lvl1pPr>
          </a:lstStyle>
          <a:p>
            <a:fld id="{2AFACE20-B907-3F45-B620-82B0DC37CA69}" type="slidenum">
              <a:rPr lang="en-GB" smtClean="0"/>
              <a:t>‹#›</a:t>
            </a:fld>
            <a:endParaRPr lang="en-GB"/>
          </a:p>
        </p:txBody>
      </p:sp>
    </p:spTree>
    <p:extLst>
      <p:ext uri="{BB962C8B-B14F-4D97-AF65-F5344CB8AC3E}">
        <p14:creationId xmlns:p14="http://schemas.microsoft.com/office/powerpoint/2010/main" val="37489573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851" cy="49712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8536" y="0"/>
            <a:ext cx="2951851" cy="497126"/>
          </a:xfrm>
          <a:prstGeom prst="rect">
            <a:avLst/>
          </a:prstGeom>
        </p:spPr>
        <p:txBody>
          <a:bodyPr vert="horz" lIns="91440" tIns="45720" rIns="91440" bIns="45720" rtlCol="0"/>
          <a:lstStyle>
            <a:lvl1pPr algn="r">
              <a:defRPr sz="1200"/>
            </a:lvl1pPr>
          </a:lstStyle>
          <a:p>
            <a:fld id="{146DEB5D-347A-444F-90DE-1B6E2932F515}" type="datetimeFigureOut">
              <a:rPr lang="en-US" smtClean="0"/>
              <a:t>7/25/2016</a:t>
            </a:fld>
            <a:endParaRPr lang="en-GB"/>
          </a:p>
        </p:txBody>
      </p:sp>
      <p:sp>
        <p:nvSpPr>
          <p:cNvPr id="4" name="Slide Image Placeholder 3"/>
          <p:cNvSpPr>
            <a:spLocks noGrp="1" noRot="1" noChangeAspect="1"/>
          </p:cNvSpPr>
          <p:nvPr>
            <p:ph type="sldImg" idx="2"/>
          </p:nvPr>
        </p:nvSpPr>
        <p:spPr>
          <a:xfrm>
            <a:off x="922338" y="746125"/>
            <a:ext cx="4967287" cy="37274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1197" y="4722694"/>
            <a:ext cx="5449570" cy="4474131"/>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6" name="Footer Placeholder 5"/>
          <p:cNvSpPr>
            <a:spLocks noGrp="1"/>
          </p:cNvSpPr>
          <p:nvPr>
            <p:ph type="ftr" sz="quarter" idx="4"/>
          </p:nvPr>
        </p:nvSpPr>
        <p:spPr>
          <a:xfrm>
            <a:off x="0" y="9443662"/>
            <a:ext cx="2951851" cy="497126"/>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8536" y="9443662"/>
            <a:ext cx="2951851" cy="497126"/>
          </a:xfrm>
          <a:prstGeom prst="rect">
            <a:avLst/>
          </a:prstGeom>
        </p:spPr>
        <p:txBody>
          <a:bodyPr vert="horz" lIns="91440" tIns="45720" rIns="91440" bIns="45720" rtlCol="0" anchor="b"/>
          <a:lstStyle>
            <a:lvl1pPr algn="r">
              <a:defRPr sz="1200"/>
            </a:lvl1pPr>
          </a:lstStyle>
          <a:p>
            <a:fld id="{CB7D2CA1-D120-9748-B6F6-7C32249A9953}" type="slidenum">
              <a:rPr lang="en-GB" smtClean="0"/>
              <a:t>‹#›</a:t>
            </a:fld>
            <a:endParaRPr lang="en-GB"/>
          </a:p>
        </p:txBody>
      </p:sp>
    </p:spTree>
    <p:extLst>
      <p:ext uri="{BB962C8B-B14F-4D97-AF65-F5344CB8AC3E}">
        <p14:creationId xmlns:p14="http://schemas.microsoft.com/office/powerpoint/2010/main" val="26912268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1</a:t>
            </a:fld>
            <a:endParaRPr lang="en-GB"/>
          </a:p>
        </p:txBody>
      </p:sp>
    </p:spTree>
    <p:extLst>
      <p:ext uri="{BB962C8B-B14F-4D97-AF65-F5344CB8AC3E}">
        <p14:creationId xmlns:p14="http://schemas.microsoft.com/office/powerpoint/2010/main" val="32255388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7D2CA1-D120-9748-B6F6-7C32249A9953}" type="slidenum">
              <a:rPr lang="en-GB" smtClean="0"/>
              <a:t>10</a:t>
            </a:fld>
            <a:endParaRPr lang="en-GB"/>
          </a:p>
        </p:txBody>
      </p:sp>
    </p:spTree>
    <p:extLst>
      <p:ext uri="{BB962C8B-B14F-4D97-AF65-F5344CB8AC3E}">
        <p14:creationId xmlns:p14="http://schemas.microsoft.com/office/powerpoint/2010/main" val="1934122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Distribute the cut-out quotes to 4 participants and ask them to read them out loud.</a:t>
            </a: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t>2</a:t>
            </a:fld>
            <a:endParaRPr lang="en-GB"/>
          </a:p>
        </p:txBody>
      </p:sp>
    </p:spTree>
    <p:extLst>
      <p:ext uri="{BB962C8B-B14F-4D97-AF65-F5344CB8AC3E}">
        <p14:creationId xmlns:p14="http://schemas.microsoft.com/office/powerpoint/2010/main" val="2476315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Hazard: </a:t>
            </a:r>
            <a:r>
              <a:rPr lang="en-US" sz="1200" kern="1200" dirty="0" smtClean="0">
                <a:solidFill>
                  <a:schemeClr val="tx1"/>
                </a:solidFill>
                <a:effectLst/>
                <a:latin typeface="+mn-lt"/>
                <a:ea typeface="+mn-ea"/>
                <a:cs typeface="+mn-cs"/>
              </a:rPr>
              <a:t>Damaging </a:t>
            </a:r>
            <a:r>
              <a:rPr lang="en-US" sz="1200" b="1" u="sng" kern="1200" dirty="0" smtClean="0">
                <a:solidFill>
                  <a:schemeClr val="tx1"/>
                </a:solidFill>
                <a:effectLst/>
                <a:latin typeface="+mn-lt"/>
                <a:ea typeface="+mn-ea"/>
                <a:cs typeface="+mn-cs"/>
              </a:rPr>
              <a:t>physical</a:t>
            </a:r>
            <a:r>
              <a:rPr lang="en-US" sz="1200" kern="1200" dirty="0" smtClean="0">
                <a:solidFill>
                  <a:schemeClr val="tx1"/>
                </a:solidFill>
                <a:effectLst/>
                <a:latin typeface="+mn-lt"/>
                <a:ea typeface="+mn-ea"/>
                <a:cs typeface="+mn-cs"/>
              </a:rPr>
              <a:t> event/</a:t>
            </a:r>
            <a:r>
              <a:rPr lang="en-US" sz="1200" b="1" u="sng" kern="1200" dirty="0" smtClean="0">
                <a:solidFill>
                  <a:schemeClr val="tx1"/>
                </a:solidFill>
                <a:effectLst/>
                <a:latin typeface="+mn-lt"/>
                <a:ea typeface="+mn-ea"/>
                <a:cs typeface="+mn-cs"/>
              </a:rPr>
              <a:t>natural</a:t>
            </a:r>
            <a:r>
              <a:rPr lang="en-US" sz="1200" kern="1200" dirty="0" smtClean="0">
                <a:solidFill>
                  <a:schemeClr val="tx1"/>
                </a:solidFill>
                <a:effectLst/>
                <a:latin typeface="+mn-lt"/>
                <a:ea typeface="+mn-ea"/>
                <a:cs typeface="+mn-cs"/>
              </a:rPr>
              <a:t> phenomenon.</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Risk: </a:t>
            </a:r>
            <a:r>
              <a:rPr lang="en-US" sz="1200" b="1" u="sng" kern="1200" dirty="0" smtClean="0">
                <a:solidFill>
                  <a:schemeClr val="tx1"/>
                </a:solidFill>
                <a:effectLst/>
                <a:latin typeface="+mn-lt"/>
                <a:ea typeface="+mn-ea"/>
                <a:cs typeface="+mn-cs"/>
              </a:rPr>
              <a:t>Probability</a:t>
            </a:r>
            <a:r>
              <a:rPr lang="en-US" sz="1200" kern="1200" dirty="0" smtClean="0">
                <a:solidFill>
                  <a:schemeClr val="tx1"/>
                </a:solidFill>
                <a:effectLst/>
                <a:latin typeface="+mn-lt"/>
                <a:ea typeface="+mn-ea"/>
                <a:cs typeface="+mn-cs"/>
              </a:rPr>
              <a:t> of harmful consequences or expected losses resulting from interactions between natural or human-induced hazards and vulnerable conditions.</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Disaster: </a:t>
            </a:r>
            <a:r>
              <a:rPr lang="en-US" sz="1200" kern="1200" dirty="0" smtClean="0">
                <a:solidFill>
                  <a:schemeClr val="tx1"/>
                </a:solidFill>
                <a:effectLst/>
                <a:latin typeface="+mn-lt"/>
                <a:ea typeface="+mn-ea"/>
                <a:cs typeface="+mn-cs"/>
              </a:rPr>
              <a:t>Human, material, economic or environmental </a:t>
            </a:r>
            <a:r>
              <a:rPr lang="en-US" sz="1200" b="1" u="sng" kern="1200" dirty="0" smtClean="0">
                <a:solidFill>
                  <a:schemeClr val="tx1"/>
                </a:solidFill>
                <a:effectLst/>
                <a:latin typeface="+mn-lt"/>
                <a:ea typeface="+mn-ea"/>
                <a:cs typeface="+mn-cs"/>
              </a:rPr>
              <a:t>losses</a:t>
            </a:r>
            <a:r>
              <a:rPr lang="en-US" sz="1200" kern="1200" dirty="0" smtClean="0">
                <a:solidFill>
                  <a:schemeClr val="tx1"/>
                </a:solidFill>
                <a:effectLst/>
                <a:latin typeface="+mn-lt"/>
                <a:ea typeface="+mn-ea"/>
                <a:cs typeface="+mn-cs"/>
              </a:rPr>
              <a:t> which exceed the ability of the affected community or society to cope using its own resources.</a:t>
            </a:r>
            <a:endParaRPr lang="en-GB"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AU" sz="1200" kern="1200" dirty="0" smtClean="0">
                <a:solidFill>
                  <a:schemeClr val="tx1"/>
                </a:solidFill>
                <a:effectLst/>
                <a:latin typeface="+mn-lt"/>
                <a:ea typeface="+mn-ea"/>
                <a:cs typeface="+mn-cs"/>
              </a:rPr>
              <a:t>Explain that the shock occurs only when the risk ‘materializes’, i.e. when a hazard encounters a set of vulnerabilities (an earthquake in a desert is neither a shock nor a disaster). Exposure is an important aspect of risk.</a:t>
            </a:r>
            <a:endParaRPr lang="en-GB" sz="1200" kern="1200" dirty="0" smtClean="0">
              <a:solidFill>
                <a:schemeClr val="tx1"/>
              </a:solidFill>
              <a:effectLst/>
              <a:latin typeface="+mn-lt"/>
              <a:ea typeface="+mn-ea"/>
              <a:cs typeface="+mn-cs"/>
            </a:endParaRPr>
          </a:p>
          <a:p>
            <a:endParaRPr lang="en-AU" baseline="0" dirty="0" smtClean="0"/>
          </a:p>
          <a:p>
            <a:pPr marL="0" marR="0" indent="0" algn="l" defTabSz="914400" rtl="0" eaLnBrk="1" fontAlgn="auto" latinLnBrk="0" hangingPunct="1">
              <a:lnSpc>
                <a:spcPct val="100000"/>
              </a:lnSpc>
              <a:spcBef>
                <a:spcPct val="0"/>
              </a:spcBef>
              <a:spcAft>
                <a:spcPts val="0"/>
              </a:spcAft>
              <a:buClrTx/>
              <a:buSzTx/>
              <a:buFontTx/>
              <a:buNone/>
              <a:tabLst/>
              <a:defRPr/>
            </a:pPr>
            <a:r>
              <a:rPr lang="en-AU" sz="1200" kern="1200" dirty="0" smtClean="0">
                <a:solidFill>
                  <a:schemeClr val="tx1"/>
                </a:solidFill>
                <a:effectLst/>
                <a:latin typeface="+mn-lt"/>
                <a:ea typeface="+mn-ea"/>
                <a:cs typeface="+mn-cs"/>
              </a:rPr>
              <a:t>This shock can become a disaster, depending on the exposure, the scale of the hazard and the available capacities to absorb it versus the situation of</a:t>
            </a:r>
            <a:r>
              <a:rPr lang="en-AU" sz="1200" kern="1200" baseline="0" dirty="0" smtClean="0">
                <a:solidFill>
                  <a:schemeClr val="tx1"/>
                </a:solidFill>
                <a:effectLst/>
                <a:latin typeface="+mn-lt"/>
                <a:ea typeface="+mn-ea"/>
                <a:cs typeface="+mn-cs"/>
              </a:rPr>
              <a:t> </a:t>
            </a:r>
            <a:r>
              <a:rPr lang="en-AU" sz="1200" kern="1200" dirty="0" smtClean="0">
                <a:solidFill>
                  <a:schemeClr val="tx1"/>
                </a:solidFill>
                <a:effectLst/>
                <a:latin typeface="+mn-lt"/>
                <a:ea typeface="+mn-ea"/>
                <a:cs typeface="+mn-cs"/>
              </a:rPr>
              <a:t>vulnerabilities.</a:t>
            </a:r>
            <a:endParaRPr lang="en-GB" sz="1200" kern="1200" dirty="0" smtClean="0">
              <a:solidFill>
                <a:schemeClr val="tx1"/>
              </a:solidFill>
              <a:effectLst/>
              <a:latin typeface="+mn-lt"/>
              <a:ea typeface="+mn-ea"/>
              <a:cs typeface="+mn-cs"/>
            </a:endParaRPr>
          </a:p>
          <a:p>
            <a:pPr>
              <a:spcBef>
                <a:spcPct val="0"/>
              </a:spcBef>
            </a:pPr>
            <a:endParaRPr lang="en-AU" dirty="0" smtClean="0"/>
          </a:p>
          <a:p>
            <a:pPr>
              <a:spcBef>
                <a:spcPct val="0"/>
              </a:spcBef>
            </a:pPr>
            <a:r>
              <a:rPr lang="en-AU" i="1" dirty="0" smtClean="0"/>
              <a:t>Source:</a:t>
            </a:r>
            <a:r>
              <a:rPr lang="en-AU" i="1" baseline="0" dirty="0" smtClean="0"/>
              <a:t> OECD Guidelines on Resilience Systems analysis </a:t>
            </a:r>
            <a:endParaRPr lang="fr-FR" i="1"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AU" i="1" dirty="0" smtClean="0"/>
              <a:t>Source:</a:t>
            </a:r>
            <a:r>
              <a:rPr lang="en-AU" i="1" baseline="0" dirty="0" smtClean="0"/>
              <a:t> CADRI</a:t>
            </a:r>
            <a:endParaRPr lang="fr-FR" i="1" dirty="0" smtClean="0"/>
          </a:p>
        </p:txBody>
      </p:sp>
      <p:sp>
        <p:nvSpPr>
          <p:cNvPr id="4" name="Slide Number Placeholder 3"/>
          <p:cNvSpPr>
            <a:spLocks noGrp="1"/>
          </p:cNvSpPr>
          <p:nvPr>
            <p:ph type="sldNum" sz="quarter" idx="10"/>
          </p:nvPr>
        </p:nvSpPr>
        <p:spPr/>
        <p:txBody>
          <a:bodyPr/>
          <a:lstStyle/>
          <a:p>
            <a:fld id="{CB7D2CA1-D120-9748-B6F6-7C32249A9953}" type="slidenum">
              <a:rPr lang="en-GB" smtClean="0"/>
              <a:t>3</a:t>
            </a:fld>
            <a:endParaRPr lang="en-GB"/>
          </a:p>
        </p:txBody>
      </p:sp>
    </p:spTree>
    <p:extLst>
      <p:ext uri="{BB962C8B-B14F-4D97-AF65-F5344CB8AC3E}">
        <p14:creationId xmlns:p14="http://schemas.microsoft.com/office/powerpoint/2010/main" val="3149741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Show the formula</a:t>
            </a:r>
            <a:r>
              <a:rPr lang="en-AU" baseline="0" dirty="0" smtClean="0"/>
              <a:t> and ask if someone in the room can explain what it means.</a:t>
            </a:r>
          </a:p>
          <a:p>
            <a:endParaRPr lang="en-AU" baseline="0" dirty="0" smtClean="0"/>
          </a:p>
          <a:p>
            <a:r>
              <a:rPr lang="en-AU" baseline="0" dirty="0" smtClean="0"/>
              <a:t>Relate to the picture below: what is the hazard (drought), what are the capacities (water point, utensils, livestock for transportation, natural resources, firewood), what are the vulnerabilities (lack of alternative livelihoods, livelihoods too dependent on climate variability, etc.).</a:t>
            </a:r>
            <a:endParaRPr lang="en-AU" dirty="0" smtClean="0"/>
          </a:p>
        </p:txBody>
      </p:sp>
      <p:sp>
        <p:nvSpPr>
          <p:cNvPr id="4" name="Slide Number Placeholder 3"/>
          <p:cNvSpPr>
            <a:spLocks noGrp="1"/>
          </p:cNvSpPr>
          <p:nvPr>
            <p:ph type="sldNum" sz="quarter" idx="10"/>
          </p:nvPr>
        </p:nvSpPr>
        <p:spPr/>
        <p:txBody>
          <a:bodyPr/>
          <a:lstStyle/>
          <a:p>
            <a:fld id="{CB7D2CA1-D120-9748-B6F6-7C32249A9953}" type="slidenum">
              <a:rPr lang="en-GB" smtClean="0"/>
              <a:t>4</a:t>
            </a:fld>
            <a:endParaRPr lang="en-GB"/>
          </a:p>
        </p:txBody>
      </p:sp>
    </p:spTree>
    <p:extLst>
      <p:ext uri="{BB962C8B-B14F-4D97-AF65-F5344CB8AC3E}">
        <p14:creationId xmlns:p14="http://schemas.microsoft.com/office/powerpoint/2010/main" val="2822780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There are many definitions of resilience, but all of them have the following elements included:</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When you talk about resilience, you always have to be precise: </a:t>
            </a:r>
          </a:p>
          <a:p>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Of whom? Of a system? Be it a household’s livelihood system, or a state </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To do what? To absorb, to adapt and transform</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Against what? Against risks, shocks and stress</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How? In a sustainable way, in a comprehensive and holistic way</a:t>
            </a: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t>5</a:t>
            </a:fld>
            <a:endParaRPr lang="en-GB"/>
          </a:p>
        </p:txBody>
      </p:sp>
    </p:spTree>
    <p:extLst>
      <p:ext uri="{BB962C8B-B14F-4D97-AF65-F5344CB8AC3E}">
        <p14:creationId xmlns:p14="http://schemas.microsoft.com/office/powerpoint/2010/main" val="41185631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There are three forms of resilience-boosting capacities: </a:t>
            </a:r>
          </a:p>
          <a:p>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Absorptive capacity:</a:t>
            </a:r>
            <a:r>
              <a:rPr lang="en-GB" sz="1200" kern="1200" dirty="0" smtClean="0">
                <a:solidFill>
                  <a:schemeClr val="tx1"/>
                </a:solidFill>
                <a:effectLst/>
                <a:latin typeface="+mn-lt"/>
                <a:ea typeface="+mn-ea"/>
                <a:cs typeface="+mn-cs"/>
              </a:rPr>
              <a:t>  This is the capacity of a boxer to take a hit. </a:t>
            </a:r>
            <a:r>
              <a:rPr lang="en-GB" sz="1200" i="1" kern="1200" dirty="0" smtClean="0">
                <a:solidFill>
                  <a:schemeClr val="tx1"/>
                </a:solidFill>
                <a:effectLst/>
                <a:latin typeface="+mn-lt"/>
                <a:ea typeface="+mn-ea"/>
                <a:cs typeface="+mn-cs"/>
              </a:rPr>
              <a:t>The ability of a system to prepare for, mitigate or prevent the impacts of negative events using predetermined coping responses in order to preserve and restore essential basic structures and functions.</a:t>
            </a:r>
            <a:r>
              <a:rPr lang="en-GB" sz="1200" kern="1200" dirty="0" smtClean="0">
                <a:solidFill>
                  <a:schemeClr val="tx1"/>
                </a:solidFill>
                <a:effectLst/>
                <a:latin typeface="+mn-lt"/>
                <a:ea typeface="+mn-ea"/>
                <a:cs typeface="+mn-cs"/>
              </a:rPr>
              <a:t> This also includes coping mechanisms used during periods of shock. (For instance, a household sells its productive assets, reduces food intake or borrows money from its neighbours.)</a:t>
            </a:r>
          </a:p>
          <a:p>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Adaptive capacity:</a:t>
            </a:r>
            <a:r>
              <a:rPr lang="en-GB" sz="1200" kern="1200" dirty="0" smtClean="0">
                <a:solidFill>
                  <a:schemeClr val="tx1"/>
                </a:solidFill>
                <a:effectLst/>
                <a:latin typeface="+mn-lt"/>
                <a:ea typeface="+mn-ea"/>
                <a:cs typeface="+mn-cs"/>
              </a:rPr>
              <a:t>  This is the capacity of a boxer to add new strategies to better manage hits coming from new directions. </a:t>
            </a:r>
            <a:r>
              <a:rPr lang="en-GB" sz="1200" i="1" kern="1200" dirty="0" smtClean="0">
                <a:solidFill>
                  <a:schemeClr val="tx1"/>
                </a:solidFill>
                <a:effectLst/>
                <a:latin typeface="+mn-lt"/>
                <a:ea typeface="+mn-ea"/>
                <a:cs typeface="+mn-cs"/>
              </a:rPr>
              <a:t>The ability of a system to adjust, modify or change its characteristics and actions to moderate potential, future damage and to take advantage of opportunities, all in order to continue functioning without major qualitative changes in function or structural identity.</a:t>
            </a:r>
            <a:r>
              <a:rPr lang="en-GB" sz="1200" kern="1200" dirty="0" smtClean="0">
                <a:solidFill>
                  <a:schemeClr val="tx1"/>
                </a:solidFill>
                <a:effectLst/>
                <a:latin typeface="+mn-lt"/>
                <a:ea typeface="+mn-ea"/>
                <a:cs typeface="+mn-cs"/>
              </a:rPr>
              <a:t> (A household explores using drought-resistant seeds, or diversifies its income sources.)</a:t>
            </a:r>
          </a:p>
          <a:p>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Transformative capacity:</a:t>
            </a:r>
            <a:r>
              <a:rPr lang="en-GB" sz="1200" kern="1200" dirty="0" smtClean="0">
                <a:solidFill>
                  <a:schemeClr val="tx1"/>
                </a:solidFill>
                <a:effectLst/>
                <a:latin typeface="+mn-lt"/>
                <a:ea typeface="+mn-ea"/>
                <a:cs typeface="+mn-cs"/>
              </a:rPr>
              <a:t>  This is the capacity of a boxer to make significant changes in his weight, his strategies and his boxing style in order to take on big hits coming from different directions.  </a:t>
            </a:r>
            <a:r>
              <a:rPr lang="en-GB" sz="1200" i="1" kern="1200" dirty="0" smtClean="0">
                <a:solidFill>
                  <a:schemeClr val="tx1"/>
                </a:solidFill>
                <a:effectLst/>
                <a:latin typeface="+mn-lt"/>
                <a:ea typeface="+mn-ea"/>
                <a:cs typeface="+mn-cs"/>
              </a:rPr>
              <a:t>The ability to create a fundamentally new system when ecological, economic or social structures make the existing system untenable. (Women benefit from inheritance and land ownership rights, children have access to advanced education, leading to radically different livelihoods.)</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Implications moving from absorptive to transformative capacity:</a:t>
            </a:r>
            <a:endParaRPr lang="en-GB" sz="1200" kern="1200" dirty="0" smtClean="0">
              <a:solidFill>
                <a:schemeClr val="tx1"/>
              </a:solidFill>
              <a:effectLst/>
              <a:latin typeface="+mn-lt"/>
              <a:ea typeface="+mn-ea"/>
              <a:cs typeface="+mn-cs"/>
            </a:endParaRPr>
          </a:p>
          <a:p>
            <a:pPr marL="228600" lvl="0" indent="-228600">
              <a:buFont typeface="+mj-lt"/>
              <a:buAutoNum type="arabicPeriod"/>
            </a:pPr>
            <a:r>
              <a:rPr lang="en-US" sz="1200" kern="1200" dirty="0" smtClean="0">
                <a:solidFill>
                  <a:schemeClr val="tx1"/>
                </a:solidFill>
                <a:effectLst/>
                <a:latin typeface="+mn-lt"/>
                <a:ea typeface="+mn-ea"/>
                <a:cs typeface="+mn-cs"/>
              </a:rPr>
              <a:t>While absorptive capacities focus on </a:t>
            </a:r>
            <a:r>
              <a:rPr lang="en-US" sz="1200" kern="1200" dirty="0" err="1" smtClean="0">
                <a:solidFill>
                  <a:schemeClr val="tx1"/>
                </a:solidFill>
                <a:effectLst/>
                <a:latin typeface="+mn-lt"/>
                <a:ea typeface="+mn-ea"/>
                <a:cs typeface="+mn-cs"/>
              </a:rPr>
              <a:t>stabilising</a:t>
            </a:r>
            <a:r>
              <a:rPr lang="en-US" sz="1200" kern="1200" dirty="0" smtClean="0">
                <a:solidFill>
                  <a:schemeClr val="tx1"/>
                </a:solidFill>
                <a:effectLst/>
                <a:latin typeface="+mn-lt"/>
                <a:ea typeface="+mn-ea"/>
                <a:cs typeface="+mn-cs"/>
              </a:rPr>
              <a:t> a system in its current state, transformative capacity looks at changing it, which often means a different timeframe (it can start at the same time, but it takes longer to achieve impact and systemic change).</a:t>
            </a:r>
            <a:endParaRPr lang="en-GB" sz="1200" kern="1200" dirty="0" smtClean="0">
              <a:solidFill>
                <a:schemeClr val="tx1"/>
              </a:solidFill>
              <a:effectLst/>
              <a:latin typeface="+mn-lt"/>
              <a:ea typeface="+mn-ea"/>
              <a:cs typeface="+mn-cs"/>
            </a:endParaRPr>
          </a:p>
          <a:p>
            <a:pPr marL="228600" lvl="0" indent="-228600">
              <a:buFont typeface="+mj-lt"/>
              <a:buAutoNum type="arabicPeriod"/>
            </a:pPr>
            <a:r>
              <a:rPr lang="en-US" sz="1200" kern="1200" dirty="0" smtClean="0">
                <a:solidFill>
                  <a:schemeClr val="tx1"/>
                </a:solidFill>
                <a:effectLst/>
                <a:latin typeface="+mn-lt"/>
                <a:ea typeface="+mn-ea"/>
                <a:cs typeface="+mn-cs"/>
              </a:rPr>
              <a:t>While supporting absorptive capacity is not a political issue, transforming systems often encounter political resistance. Transformation needs greater investment and more long-term commitment.</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Often, the three capacities can be used at the same time: </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For example, a coastal community in Bangladesh may use its </a:t>
            </a:r>
            <a:r>
              <a:rPr lang="en-GB" sz="1200" b="1" kern="1200" dirty="0" smtClean="0">
                <a:solidFill>
                  <a:schemeClr val="tx1"/>
                </a:solidFill>
                <a:effectLst/>
                <a:latin typeface="+mn-lt"/>
                <a:ea typeface="+mn-ea"/>
                <a:cs typeface="+mn-cs"/>
              </a:rPr>
              <a:t>absorptive capacity </a:t>
            </a:r>
            <a:r>
              <a:rPr lang="en-GB" sz="1200" kern="1200" dirty="0" smtClean="0">
                <a:solidFill>
                  <a:schemeClr val="tx1"/>
                </a:solidFill>
                <a:effectLst/>
                <a:latin typeface="+mn-lt"/>
                <a:ea typeface="+mn-ea"/>
                <a:cs typeface="+mn-cs"/>
              </a:rPr>
              <a:t>to protect their resources against annual flooding given their traditional skills in managing these; use </a:t>
            </a:r>
            <a:r>
              <a:rPr lang="en-GB" sz="1200" b="1" kern="1200" dirty="0" smtClean="0">
                <a:solidFill>
                  <a:schemeClr val="tx1"/>
                </a:solidFill>
                <a:effectLst/>
                <a:latin typeface="+mn-lt"/>
                <a:ea typeface="+mn-ea"/>
                <a:cs typeface="+mn-cs"/>
              </a:rPr>
              <a:t>adaptive skills </a:t>
            </a:r>
            <a:r>
              <a:rPr lang="en-GB" sz="1200" kern="1200" dirty="0" smtClean="0">
                <a:solidFill>
                  <a:schemeClr val="tx1"/>
                </a:solidFill>
                <a:effectLst/>
                <a:latin typeface="+mn-lt"/>
                <a:ea typeface="+mn-ea"/>
                <a:cs typeface="+mn-cs"/>
              </a:rPr>
              <a:t>to alter how they cultivate crops and collect drinking water that counters progressive salinity impacts due to sea level rises associated with climate change, and; </a:t>
            </a:r>
            <a:r>
              <a:rPr lang="en-GB" sz="1200" b="1" kern="1200" dirty="0" smtClean="0">
                <a:solidFill>
                  <a:schemeClr val="tx1"/>
                </a:solidFill>
                <a:effectLst/>
                <a:latin typeface="+mn-lt"/>
                <a:ea typeface="+mn-ea"/>
                <a:cs typeface="+mn-cs"/>
              </a:rPr>
              <a:t>transform</a:t>
            </a:r>
            <a:r>
              <a:rPr lang="en-GB" sz="1200" kern="1200" dirty="0" smtClean="0">
                <a:solidFill>
                  <a:schemeClr val="tx1"/>
                </a:solidFill>
                <a:effectLst/>
                <a:latin typeface="+mn-lt"/>
                <a:ea typeface="+mn-ea"/>
                <a:cs typeface="+mn-cs"/>
              </a:rPr>
              <a:t> the way they manage income through changing basic attitudes on the role and partnership of different community groups, and the role of women, in natural-resource exploitation.</a:t>
            </a:r>
          </a:p>
          <a:p>
            <a:endParaRPr lang="en-GB" sz="1200" kern="1200" dirty="0" smtClean="0">
              <a:solidFill>
                <a:schemeClr val="tx1"/>
              </a:solidFill>
              <a:effectLst/>
              <a:latin typeface="+mn-lt"/>
              <a:ea typeface="+mn-ea"/>
              <a:cs typeface="+mn-cs"/>
            </a:endParaRPr>
          </a:p>
          <a:p>
            <a:r>
              <a:rPr lang="en-AU" sz="1200" i="1" kern="1200" dirty="0" smtClean="0">
                <a:solidFill>
                  <a:schemeClr val="tx1"/>
                </a:solidFill>
                <a:effectLst/>
                <a:latin typeface="+mn-lt"/>
                <a:ea typeface="+mn-ea"/>
                <a:cs typeface="+mn-cs"/>
              </a:rPr>
              <a:t>Source: OECD Guidelines on Resilience Systems analysis </a:t>
            </a:r>
            <a:endParaRPr lang="en-GB" sz="1200" kern="1200" dirty="0" smtClean="0">
              <a:solidFill>
                <a:schemeClr val="tx1"/>
              </a:solidFill>
              <a:effectLst/>
              <a:latin typeface="+mn-lt"/>
              <a:ea typeface="+mn-ea"/>
              <a:cs typeface="+mn-cs"/>
            </a:endParaRPr>
          </a:p>
          <a:p>
            <a:r>
              <a:rPr lang="en-AU" sz="1200" i="1"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t>6</a:t>
            </a:fld>
            <a:endParaRPr lang="en-GB"/>
          </a:p>
        </p:txBody>
      </p:sp>
    </p:spTree>
    <p:extLst>
      <p:ext uri="{BB962C8B-B14F-4D97-AF65-F5344CB8AC3E}">
        <p14:creationId xmlns:p14="http://schemas.microsoft.com/office/powerpoint/2010/main" val="3964219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kern="1200" dirty="0" smtClean="0">
                <a:solidFill>
                  <a:schemeClr val="tx1"/>
                </a:solidFill>
                <a:effectLst/>
                <a:latin typeface="+mn-lt"/>
                <a:ea typeface="+mn-ea"/>
                <a:cs typeface="+mn-cs"/>
              </a:rPr>
              <a:t>Facilitator’s preparation:</a:t>
            </a:r>
            <a:endParaRPr lang="en-GB" sz="1200" i="0" kern="1200" dirty="0" smtClean="0">
              <a:solidFill>
                <a:schemeClr val="tx1"/>
              </a:solidFill>
              <a:effectLst/>
              <a:latin typeface="+mn-lt"/>
              <a:ea typeface="+mn-ea"/>
              <a:cs typeface="+mn-cs"/>
            </a:endParaRPr>
          </a:p>
          <a:p>
            <a:r>
              <a:rPr lang="en-US" sz="1200" i="0" kern="1200" dirty="0" smtClean="0">
                <a:solidFill>
                  <a:schemeClr val="tx1"/>
                </a:solidFill>
                <a:effectLst/>
                <a:latin typeface="+mn-lt"/>
                <a:ea typeface="+mn-ea"/>
                <a:cs typeface="+mn-cs"/>
              </a:rPr>
              <a:t>You will have printed out 2 Handouts ‘Definitions’ per table.</a:t>
            </a:r>
            <a:endParaRPr lang="en-GB" sz="1200" i="0" kern="1200" dirty="0" smtClean="0">
              <a:solidFill>
                <a:schemeClr val="tx1"/>
              </a:solidFill>
              <a:effectLst/>
              <a:latin typeface="+mn-lt"/>
              <a:ea typeface="+mn-ea"/>
              <a:cs typeface="+mn-cs"/>
            </a:endParaRPr>
          </a:p>
          <a:p>
            <a:r>
              <a:rPr lang="en-US" sz="1200" i="0" kern="1200" dirty="0" smtClean="0">
                <a:solidFill>
                  <a:schemeClr val="tx1"/>
                </a:solidFill>
                <a:effectLst/>
                <a:latin typeface="+mn-lt"/>
                <a:ea typeface="+mn-ea"/>
                <a:cs typeface="+mn-cs"/>
              </a:rPr>
              <a:t>One copy remains as an A4 sheet, and will be distributed to the group later to assess whether they responded correctly. </a:t>
            </a:r>
            <a:endParaRPr lang="en-GB" sz="1200" i="0" kern="1200" dirty="0" smtClean="0">
              <a:solidFill>
                <a:schemeClr val="tx1"/>
              </a:solidFill>
              <a:effectLst/>
              <a:latin typeface="+mn-lt"/>
              <a:ea typeface="+mn-ea"/>
              <a:cs typeface="+mn-cs"/>
            </a:endParaRPr>
          </a:p>
          <a:p>
            <a:r>
              <a:rPr lang="en-AU" sz="1200" i="0" kern="1200" dirty="0" smtClean="0">
                <a:solidFill>
                  <a:schemeClr val="tx1"/>
                </a:solidFill>
                <a:effectLst/>
                <a:latin typeface="+mn-lt"/>
                <a:ea typeface="+mn-ea"/>
                <a:cs typeface="+mn-cs"/>
              </a:rPr>
              <a:t>The other copy should be cut into pieces and each term separated from its definition. </a:t>
            </a:r>
            <a:endParaRPr lang="en-GB" sz="1200" i="0" kern="1200" dirty="0" smtClean="0">
              <a:solidFill>
                <a:schemeClr val="tx1"/>
              </a:solidFill>
              <a:effectLst/>
              <a:latin typeface="+mn-lt"/>
              <a:ea typeface="+mn-ea"/>
              <a:cs typeface="+mn-cs"/>
            </a:endParaRPr>
          </a:p>
          <a:p>
            <a:r>
              <a:rPr lang="en-US" sz="1200" i="0" kern="1200" dirty="0" smtClean="0">
                <a:solidFill>
                  <a:schemeClr val="tx1"/>
                </a:solidFill>
                <a:effectLst/>
                <a:latin typeface="+mn-lt"/>
                <a:ea typeface="+mn-ea"/>
                <a:cs typeface="+mn-cs"/>
              </a:rPr>
              <a:t>Put all the cut-out papers into one envelope and write the group’s number on it.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Distribute one envelope to each group, along with an empty flip chart and glue stick.</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When all groups have finished gluing the pieces of paper onto the flip chart, give them the A4 sheets with the correct definitions. Let them correct by themselves.</a:t>
            </a: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t>7</a:t>
            </a:fld>
            <a:endParaRPr lang="en-GB"/>
          </a:p>
        </p:txBody>
      </p:sp>
    </p:spTree>
    <p:extLst>
      <p:ext uri="{BB962C8B-B14F-4D97-AF65-F5344CB8AC3E}">
        <p14:creationId xmlns:p14="http://schemas.microsoft.com/office/powerpoint/2010/main" val="41650905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kern="1200" dirty="0" smtClean="0">
                <a:solidFill>
                  <a:schemeClr val="tx1"/>
                </a:solidFill>
                <a:effectLst/>
                <a:latin typeface="+mn-lt"/>
                <a:ea typeface="+mn-ea"/>
                <a:cs typeface="+mn-cs"/>
              </a:rPr>
              <a:t>To strengthen resilience, you need an effective management of both risk and crisis.</a:t>
            </a:r>
          </a:p>
          <a:p>
            <a:r>
              <a:rPr lang="en-US" sz="1200" i="0" kern="1200" dirty="0" smtClean="0">
                <a:solidFill>
                  <a:schemeClr val="tx1"/>
                </a:solidFill>
                <a:effectLst/>
                <a:latin typeface="+mn-lt"/>
                <a:ea typeface="+mn-ea"/>
                <a:cs typeface="+mn-cs"/>
              </a:rPr>
              <a:t> </a:t>
            </a:r>
            <a:r>
              <a:rPr lang="en-AU" sz="1200" i="0" kern="1200" dirty="0" smtClean="0">
                <a:solidFill>
                  <a:schemeClr val="tx1"/>
                </a:solidFill>
                <a:effectLst/>
                <a:latin typeface="+mn-lt"/>
                <a:ea typeface="+mn-ea"/>
                <a:cs typeface="+mn-cs"/>
              </a:rPr>
              <a:t>Explain that the Sphere Handbook actually provides guidance for different steps of the risk and crisis management cycle, and that participants will explore it in the next exercise.</a:t>
            </a:r>
            <a:endParaRPr lang="en-GB" sz="1200" i="0" kern="1200" dirty="0" smtClean="0">
              <a:solidFill>
                <a:schemeClr val="tx1"/>
              </a:solidFill>
              <a:effectLst/>
              <a:latin typeface="+mn-lt"/>
              <a:ea typeface="+mn-ea"/>
              <a:cs typeface="+mn-cs"/>
            </a:endParaRPr>
          </a:p>
          <a:p>
            <a:endParaRPr lang="en-AU" sz="1200" i="0" kern="1200" dirty="0" smtClean="0">
              <a:solidFill>
                <a:schemeClr val="tx1"/>
              </a:solidFill>
              <a:effectLst/>
              <a:latin typeface="+mn-lt"/>
              <a:ea typeface="+mn-ea"/>
              <a:cs typeface="+mn-cs"/>
            </a:endParaRPr>
          </a:p>
          <a:p>
            <a:r>
              <a:rPr lang="en-AU" sz="1200" i="1" kern="1200" dirty="0" smtClean="0">
                <a:solidFill>
                  <a:schemeClr val="tx1"/>
                </a:solidFill>
                <a:effectLst/>
                <a:latin typeface="+mn-lt"/>
                <a:ea typeface="+mn-ea"/>
                <a:cs typeface="+mn-cs"/>
              </a:rPr>
              <a:t>Source of the graph: </a:t>
            </a:r>
            <a:r>
              <a:rPr lang="en-AU" sz="1200" i="1" kern="1200" dirty="0" err="1" smtClean="0">
                <a:solidFill>
                  <a:schemeClr val="tx1"/>
                </a:solidFill>
                <a:effectLst/>
                <a:latin typeface="+mn-lt"/>
                <a:ea typeface="+mn-ea"/>
                <a:cs typeface="+mn-cs"/>
              </a:rPr>
              <a:t>www.fao.org</a:t>
            </a:r>
            <a:r>
              <a:rPr lang="en-AU" sz="1200" i="1" kern="1200" dirty="0" smtClean="0">
                <a:solidFill>
                  <a:schemeClr val="tx1"/>
                </a:solidFill>
                <a:effectLst/>
                <a:latin typeface="+mn-lt"/>
                <a:ea typeface="+mn-ea"/>
                <a:cs typeface="+mn-cs"/>
              </a:rPr>
              <a:t>/</a:t>
            </a:r>
            <a:r>
              <a:rPr lang="en-AU" sz="1200" i="1" kern="1200" dirty="0" err="1" smtClean="0">
                <a:solidFill>
                  <a:schemeClr val="tx1"/>
                </a:solidFill>
                <a:effectLst/>
                <a:latin typeface="+mn-lt"/>
                <a:ea typeface="+mn-ea"/>
                <a:cs typeface="+mn-cs"/>
              </a:rPr>
              <a:t>docrep</a:t>
            </a:r>
            <a:r>
              <a:rPr lang="en-AU" sz="1200" i="1" kern="1200" dirty="0" smtClean="0">
                <a:solidFill>
                  <a:schemeClr val="tx1"/>
                </a:solidFill>
                <a:effectLst/>
                <a:latin typeface="+mn-lt"/>
                <a:ea typeface="+mn-ea"/>
                <a:cs typeface="+mn-cs"/>
              </a:rPr>
              <a:t>/008/y5744e/y5744e04.htm</a:t>
            </a:r>
            <a:endParaRPr lang="en-GB" sz="1200" i="1"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t>8</a:t>
            </a:fld>
            <a:endParaRPr lang="en-GB"/>
          </a:p>
        </p:txBody>
      </p:sp>
    </p:spTree>
    <p:extLst>
      <p:ext uri="{BB962C8B-B14F-4D97-AF65-F5344CB8AC3E}">
        <p14:creationId xmlns:p14="http://schemas.microsoft.com/office/powerpoint/2010/main" val="15419457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Write on </a:t>
            </a:r>
            <a:r>
              <a:rPr lang="en-US" sz="1200" kern="1200" dirty="0" err="1" smtClean="0">
                <a:solidFill>
                  <a:schemeClr val="tx1"/>
                </a:solidFill>
                <a:effectLst/>
                <a:latin typeface="+mn-lt"/>
                <a:ea typeface="+mn-ea"/>
                <a:cs typeface="+mn-cs"/>
              </a:rPr>
              <a:t>colour</a:t>
            </a:r>
            <a:r>
              <a:rPr lang="en-US" sz="1200" kern="1200" dirty="0" smtClean="0">
                <a:solidFill>
                  <a:schemeClr val="tx1"/>
                </a:solidFill>
                <a:effectLst/>
                <a:latin typeface="+mn-lt"/>
                <a:ea typeface="+mn-ea"/>
                <a:cs typeface="+mn-cs"/>
              </a:rPr>
              <a:t> cards:</a:t>
            </a:r>
            <a:endParaRPr lang="en-GB" sz="1200" kern="1200" dirty="0" smtClean="0">
              <a:solidFill>
                <a:schemeClr val="tx1"/>
              </a:solidFill>
              <a:effectLst/>
              <a:latin typeface="+mn-lt"/>
              <a:ea typeface="+mn-ea"/>
              <a:cs typeface="+mn-cs"/>
            </a:endParaRPr>
          </a:p>
          <a:p>
            <a:pPr marL="171450" indent="-171450">
              <a:buFont typeface="Arial"/>
              <a:buChar char="•"/>
            </a:pPr>
            <a:r>
              <a:rPr lang="en-US" sz="1200" kern="1200" dirty="0" smtClean="0">
                <a:solidFill>
                  <a:schemeClr val="tx1"/>
                </a:solidFill>
                <a:effectLst/>
                <a:latin typeface="+mn-lt"/>
                <a:ea typeface="+mn-ea"/>
                <a:cs typeface="+mn-cs"/>
              </a:rPr>
              <a:t>Mitigation and Prevention</a:t>
            </a:r>
            <a:endParaRPr lang="en-GB" sz="1200" kern="1200" dirty="0" smtClean="0">
              <a:solidFill>
                <a:schemeClr val="tx1"/>
              </a:solidFill>
              <a:effectLst/>
              <a:latin typeface="+mn-lt"/>
              <a:ea typeface="+mn-ea"/>
              <a:cs typeface="+mn-cs"/>
            </a:endParaRPr>
          </a:p>
          <a:p>
            <a:pPr marL="171450" indent="-171450">
              <a:buFont typeface="Arial"/>
              <a:buChar char="•"/>
            </a:pPr>
            <a:r>
              <a:rPr lang="en-US" sz="1200" kern="1200" dirty="0" smtClean="0">
                <a:solidFill>
                  <a:schemeClr val="tx1"/>
                </a:solidFill>
                <a:effectLst/>
                <a:latin typeface="+mn-lt"/>
                <a:ea typeface="+mn-ea"/>
                <a:cs typeface="+mn-cs"/>
              </a:rPr>
              <a:t>Preparedness</a:t>
            </a:r>
            <a:endParaRPr lang="en-GB" sz="1200" kern="1200" dirty="0" smtClean="0">
              <a:solidFill>
                <a:schemeClr val="tx1"/>
              </a:solidFill>
              <a:effectLst/>
              <a:latin typeface="+mn-lt"/>
              <a:ea typeface="+mn-ea"/>
              <a:cs typeface="+mn-cs"/>
            </a:endParaRPr>
          </a:p>
          <a:p>
            <a:pPr marL="171450" indent="-171450">
              <a:buFont typeface="Arial"/>
              <a:buChar char="•"/>
            </a:pPr>
            <a:r>
              <a:rPr lang="en-US" sz="1200" kern="1200" dirty="0" smtClean="0">
                <a:solidFill>
                  <a:schemeClr val="tx1"/>
                </a:solidFill>
                <a:effectLst/>
                <a:latin typeface="+mn-lt"/>
                <a:ea typeface="+mn-ea"/>
                <a:cs typeface="+mn-cs"/>
              </a:rPr>
              <a:t>Prediction and Early Warning</a:t>
            </a:r>
            <a:endParaRPr lang="en-GB" sz="1200" kern="1200" dirty="0" smtClean="0">
              <a:solidFill>
                <a:schemeClr val="tx1"/>
              </a:solidFill>
              <a:effectLst/>
              <a:latin typeface="+mn-lt"/>
              <a:ea typeface="+mn-ea"/>
              <a:cs typeface="+mn-cs"/>
            </a:endParaRPr>
          </a:p>
          <a:p>
            <a:pPr marL="171450" indent="-171450">
              <a:buFont typeface="Arial"/>
              <a:buChar char="•"/>
            </a:pPr>
            <a:r>
              <a:rPr lang="en-US" sz="1200" kern="1200" dirty="0" smtClean="0">
                <a:solidFill>
                  <a:schemeClr val="tx1"/>
                </a:solidFill>
                <a:effectLst/>
                <a:latin typeface="+mn-lt"/>
                <a:ea typeface="+mn-ea"/>
                <a:cs typeface="+mn-cs"/>
              </a:rPr>
              <a:t>Impact Assessment</a:t>
            </a:r>
            <a:endParaRPr lang="en-GB" sz="1200" kern="1200" dirty="0" smtClean="0">
              <a:solidFill>
                <a:schemeClr val="tx1"/>
              </a:solidFill>
              <a:effectLst/>
              <a:latin typeface="+mn-lt"/>
              <a:ea typeface="+mn-ea"/>
              <a:cs typeface="+mn-cs"/>
            </a:endParaRPr>
          </a:p>
          <a:p>
            <a:pPr marL="171450" indent="-171450">
              <a:buFont typeface="Arial"/>
              <a:buChar char="•"/>
            </a:pPr>
            <a:r>
              <a:rPr lang="en-US" sz="1200" kern="1200" dirty="0" smtClean="0">
                <a:solidFill>
                  <a:schemeClr val="tx1"/>
                </a:solidFill>
                <a:effectLst/>
                <a:latin typeface="+mn-lt"/>
                <a:ea typeface="+mn-ea"/>
                <a:cs typeface="+mn-cs"/>
              </a:rPr>
              <a:t>Response</a:t>
            </a:r>
            <a:endParaRPr lang="en-GB" sz="1200" kern="1200" dirty="0" smtClean="0">
              <a:solidFill>
                <a:schemeClr val="tx1"/>
              </a:solidFill>
              <a:effectLst/>
              <a:latin typeface="+mn-lt"/>
              <a:ea typeface="+mn-ea"/>
              <a:cs typeface="+mn-cs"/>
            </a:endParaRPr>
          </a:p>
          <a:p>
            <a:pPr marL="171450" indent="-171450">
              <a:buFont typeface="Arial"/>
              <a:buChar char="•"/>
            </a:pPr>
            <a:r>
              <a:rPr lang="en-US" sz="1200" kern="1200" dirty="0" smtClean="0">
                <a:solidFill>
                  <a:schemeClr val="tx1"/>
                </a:solidFill>
                <a:effectLst/>
                <a:latin typeface="+mn-lt"/>
                <a:ea typeface="+mn-ea"/>
                <a:cs typeface="+mn-cs"/>
              </a:rPr>
              <a:t>Recovery and Reconstruction</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During the exercise, go from group to group and ensure that people do not focus on details but understand the bigger picture. For instance, there are many chapters and paragraphs dealing with response, so participants could highlight the chapters title, and provide an </a:t>
            </a:r>
            <a:r>
              <a:rPr lang="en-US" sz="1200" kern="1200" dirty="0" smtClean="0">
                <a:solidFill>
                  <a:schemeClr val="tx1"/>
                </a:solidFill>
                <a:effectLst/>
                <a:latin typeface="+mn-lt"/>
                <a:ea typeface="+mn-ea"/>
                <a:cs typeface="+mn-cs"/>
              </a:rPr>
              <a:t>example </a:t>
            </a:r>
            <a:r>
              <a:rPr lang="en-GB" sz="1200" kern="1200" dirty="0" smtClean="0">
                <a:solidFill>
                  <a:schemeClr val="tx1"/>
                </a:solidFill>
                <a:effectLst/>
                <a:latin typeface="+mn-lt"/>
                <a:ea typeface="+mn-ea"/>
                <a:cs typeface="+mn-cs"/>
              </a:rPr>
              <a:t>from different parts of the Handbook (including</a:t>
            </a:r>
            <a:r>
              <a:rPr lang="en-GB" sz="1200" kern="1200" baseline="0" dirty="0" smtClean="0">
                <a:solidFill>
                  <a:schemeClr val="tx1"/>
                </a:solidFill>
                <a:effectLst/>
                <a:latin typeface="+mn-lt"/>
                <a:ea typeface="+mn-ea"/>
                <a:cs typeface="+mn-cs"/>
              </a:rPr>
              <a:t> the Core Humanitarian Standard which replaces Sphere Core Standards’ Chapter) </a:t>
            </a:r>
            <a:r>
              <a:rPr lang="en-US" sz="1200" kern="1200" baseline="0" dirty="0" smtClean="0">
                <a:solidFill>
                  <a:schemeClr val="tx1"/>
                </a:solidFill>
                <a:effectLst/>
                <a:latin typeface="+mn-lt"/>
                <a:ea typeface="+mn-ea"/>
                <a:cs typeface="+mn-cs"/>
              </a:rPr>
              <a:t>and </a:t>
            </a:r>
            <a:r>
              <a:rPr lang="en-US" sz="1200" kern="1200" baseline="0" dirty="0" smtClean="0">
                <a:solidFill>
                  <a:schemeClr val="tx1"/>
                </a:solidFill>
                <a:effectLst/>
                <a:latin typeface="+mn-lt"/>
                <a:ea typeface="+mn-ea"/>
                <a:cs typeface="+mn-cs"/>
              </a:rPr>
              <a:t>a technical minimum standard </a:t>
            </a:r>
            <a:r>
              <a:rPr lang="en-US" sz="1200" kern="1200" dirty="0" smtClean="0">
                <a:solidFill>
                  <a:schemeClr val="tx1"/>
                </a:solidFill>
                <a:effectLst/>
                <a:latin typeface="+mn-lt"/>
                <a:ea typeface="+mn-ea"/>
                <a:cs typeface="+mn-cs"/>
              </a:rPr>
              <a:t>linked with the response.</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Debriefing: set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 timer and let participants present, 3’ per group.</a:t>
            </a:r>
          </a:p>
          <a:p>
            <a:r>
              <a:rPr lang="en-US" sz="1200" kern="1200" dirty="0" smtClean="0">
                <a:solidFill>
                  <a:schemeClr val="tx1"/>
                </a:solidFill>
                <a:effectLst/>
                <a:latin typeface="+mn-lt"/>
                <a:ea typeface="+mn-ea"/>
                <a:cs typeface="+mn-cs"/>
              </a:rPr>
              <a:t>At the end, ask participants what they think about the way Sphere can be useful in supporting DRR/M and resilience. The group presentations will surely show that Sphere focuses more on some parts of the risk and crisis management cycle than others, i.e. while there is a lot of content on response, there is much less on recovery (you can make the link with the Sphere Companion Minimum Standard in Economic Recovery - MERS), or on mitigation. However, it is important to highlight that Sphere considers all these phases and includes guidance on all of them – the response phase alone is not enough to support the key principles underpinning the Humanitarian Charter.</a:t>
            </a: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t>9</a:t>
            </a:fld>
            <a:endParaRPr lang="en-GB"/>
          </a:p>
        </p:txBody>
      </p:sp>
    </p:spTree>
    <p:extLst>
      <p:ext uri="{BB962C8B-B14F-4D97-AF65-F5344CB8AC3E}">
        <p14:creationId xmlns:p14="http://schemas.microsoft.com/office/powerpoint/2010/main" val="5991800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655513"/>
            <a:ext cx="9144000" cy="1211010"/>
          </a:xfrm>
          <a:prstGeom prst="rect">
            <a:avLst/>
          </a:prstGeom>
        </p:spPr>
      </p:pic>
    </p:spTree>
    <p:extLst>
      <p:ext uri="{BB962C8B-B14F-4D97-AF65-F5344CB8AC3E}">
        <p14:creationId xmlns:p14="http://schemas.microsoft.com/office/powerpoint/2010/main" val="361182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Layout">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defRPr sz="2800"/>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dirty="0" smtClean="0"/>
              <a:t>Click to edit Master text styles</a:t>
            </a:r>
          </a:p>
          <a:p>
            <a:pPr lvl="1"/>
            <a:r>
              <a:rPr lang="en-GB" dirty="0" smtClean="0"/>
              <a:t>Second level</a:t>
            </a:r>
          </a:p>
          <a:p>
            <a:pPr lvl="2"/>
            <a:r>
              <a:rPr lang="en-GB" dirty="0" smtClean="0"/>
              <a:t>Third level</a:t>
            </a:r>
          </a:p>
        </p:txBody>
      </p:sp>
      <p:sp>
        <p:nvSpPr>
          <p:cNvPr id="10"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B3 – Sphere, Disaster Risk Reduction/Management and Resilience</a:t>
            </a:r>
          </a:p>
          <a:p>
            <a:r>
              <a:rPr lang="en-GB" dirty="0" smtClean="0"/>
              <a:t>Sphere Training Package 2015</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287309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xercise Layout">
    <p:spTree>
      <p:nvGrpSpPr>
        <p:cNvPr id="1" name=""/>
        <p:cNvGrpSpPr/>
        <p:nvPr/>
      </p:nvGrpSpPr>
      <p:grpSpPr>
        <a:xfrm>
          <a:off x="0" y="0"/>
          <a:ext cx="0" cy="0"/>
          <a:chOff x="0" y="0"/>
          <a:chExt cx="0" cy="0"/>
        </a:xfrm>
      </p:grpSpPr>
      <p:pic>
        <p:nvPicPr>
          <p:cNvPr id="3" name="Picture 2" descr="meeting shutterstock_230281012.jpg"/>
          <p:cNvPicPr>
            <a:picLocks noChangeAspect="1"/>
          </p:cNvPicPr>
          <p:nvPr userDrawn="1"/>
        </p:nvPicPr>
        <p:blipFill>
          <a:blip r:embed="rId2">
            <a:alphaModFix amt="73000"/>
            <a:extLst>
              <a:ext uri="{28A0092B-C50C-407E-A947-70E740481C1C}">
                <a14:useLocalDpi xmlns:a14="http://schemas.microsoft.com/office/drawing/2010/main" val="0"/>
              </a:ext>
            </a:extLst>
          </a:blip>
          <a:stretch>
            <a:fillRect/>
          </a:stretch>
        </p:blipFill>
        <p:spPr>
          <a:xfrm>
            <a:off x="5500687" y="3428900"/>
            <a:ext cx="3644656" cy="2882923"/>
          </a:xfrm>
          <a:prstGeom prst="rect">
            <a:avLst/>
          </a:prstGeom>
        </p:spPr>
      </p:pic>
      <p:pic>
        <p:nvPicPr>
          <p:cNvPr id="12" name="Picture 11" descr="bottom-curve-fad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n-GB" dirty="0" smtClean="0"/>
              <a:t>Click to edit Master text styles</a:t>
            </a:r>
          </a:p>
          <a:p>
            <a:pPr lvl="1"/>
            <a:r>
              <a:rPr lang="en-GB" dirty="0" smtClean="0"/>
              <a:t>Second level</a:t>
            </a:r>
          </a:p>
          <a:p>
            <a:pPr lvl="2"/>
            <a:r>
              <a:rPr lang="en-GB" dirty="0" smtClean="0"/>
              <a:t>Third </a:t>
            </a:r>
            <a:r>
              <a:rPr lang="en-GB" noProof="0" dirty="0" smtClean="0"/>
              <a:t>level</a:t>
            </a:r>
          </a:p>
        </p:txBody>
      </p:sp>
      <p:sp>
        <p:nvSpPr>
          <p:cNvPr id="10"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B3 – Sphere, Disaster Risk Reduction/Management and Resilience</a:t>
            </a:r>
          </a:p>
          <a:p>
            <a:r>
              <a:rPr lang="en-GB" dirty="0" smtClean="0"/>
              <a:t>Sphere Training Package 2015</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719351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0"/>
            <a:ext cx="8229600" cy="1081760"/>
          </a:xfrm>
          <a:prstGeom prst="rect">
            <a:avLst/>
          </a:prstGeom>
          <a:noFill/>
        </p:spPr>
        <p:txBody>
          <a:bodyPr vert="horz" lIns="72000" tIns="36000" rIns="72000" bIns="36000" rtlCol="0" anchor="ctr" anchorCtr="0">
            <a:noAutofit/>
          </a:bodyPr>
          <a:lstStyle/>
          <a:p>
            <a:r>
              <a:rPr lang="en-GB" dirty="0" smtClean="0"/>
              <a:t>Click to edit </a:t>
            </a:r>
            <a:r>
              <a:rPr lang="en-GB" noProof="0" dirty="0" smtClean="0"/>
              <a:t>Master</a:t>
            </a:r>
            <a:r>
              <a:rPr lang="en-GB" dirty="0" smtClean="0"/>
              <a:t> title style</a:t>
            </a:r>
            <a:endParaRPr lang="en-GB" dirty="0"/>
          </a:p>
        </p:txBody>
      </p:sp>
      <p:sp>
        <p:nvSpPr>
          <p:cNvPr id="3" name="Text Placeholder 2"/>
          <p:cNvSpPr>
            <a:spLocks noGrp="1"/>
          </p:cNvSpPr>
          <p:nvPr>
            <p:ph type="body" idx="1"/>
          </p:nvPr>
        </p:nvSpPr>
        <p:spPr>
          <a:xfrm>
            <a:off x="457200" y="1352200"/>
            <a:ext cx="8229600" cy="4785722"/>
          </a:xfrm>
          <a:prstGeom prst="rect">
            <a:avLst/>
          </a:prstGeom>
        </p:spPr>
        <p:txBody>
          <a:bodyPr vert="horz" lIns="91440" tIns="45720" rIns="91440" bIns="45720" rtlCol="0">
            <a:noAutofit/>
          </a:bodyPr>
          <a:lstStyle/>
          <a:p>
            <a:pPr lvl="0"/>
            <a:r>
              <a:rPr lang="en-GB" dirty="0" smtClean="0"/>
              <a:t>Click to edit Master text s</a:t>
            </a:r>
            <a:r>
              <a:rPr lang="en-GB" noProof="0" dirty="0" err="1" smtClean="0"/>
              <a:t>tyles</a:t>
            </a:r>
            <a:endParaRPr lang="en-GB" noProof="0" dirty="0" smtClean="0"/>
          </a:p>
          <a:p>
            <a:pPr lvl="1"/>
            <a:r>
              <a:rPr lang="en-GB" noProof="0" dirty="0" smtClean="0"/>
              <a:t>Second level</a:t>
            </a:r>
          </a:p>
          <a:p>
            <a:pPr lvl="2"/>
            <a:r>
              <a:rPr lang="en-GB" noProof="0" dirty="0" smtClean="0"/>
              <a:t>Third level</a:t>
            </a:r>
          </a:p>
        </p:txBody>
      </p:sp>
      <p:sp>
        <p:nvSpPr>
          <p:cNvPr id="5" name="Footer Placeholder 4"/>
          <p:cNvSpPr>
            <a:spLocks noGrp="1"/>
          </p:cNvSpPr>
          <p:nvPr>
            <p:ph type="ftr" sz="quarter" idx="3"/>
          </p:nvPr>
        </p:nvSpPr>
        <p:spPr>
          <a:xfrm>
            <a:off x="457199" y="6329599"/>
            <a:ext cx="6302244" cy="365125"/>
          </a:xfrm>
          <a:prstGeom prst="rect">
            <a:avLst/>
          </a:prstGeom>
        </p:spPr>
        <p:txBody>
          <a:bodyPr vert="horz" lIns="91440" tIns="45720" rIns="91440" bIns="45720" rtlCol="0" anchor="ctr"/>
          <a:lstStyle>
            <a:lvl1pPr algn="l">
              <a:defRPr sz="1000">
                <a:solidFill>
                  <a:srgbClr val="004386"/>
                </a:solidFill>
                <a:latin typeface="Tahoma"/>
                <a:cs typeface="Tahoma"/>
              </a:defRPr>
            </a:lvl1pPr>
          </a:lstStyle>
          <a:p>
            <a:r>
              <a:rPr lang="en-GB" dirty="0" smtClean="0"/>
              <a:t>Module B3 – Sphere, Disaster Risk Reduction/Management and Resilience</a:t>
            </a:r>
          </a:p>
          <a:p>
            <a:r>
              <a:rPr lang="en-GB" dirty="0" smtClean="0"/>
              <a:t>Sphere Training Package 2015</a:t>
            </a:r>
          </a:p>
        </p:txBody>
      </p:sp>
    </p:spTree>
    <p:extLst>
      <p:ext uri="{BB962C8B-B14F-4D97-AF65-F5344CB8AC3E}">
        <p14:creationId xmlns:p14="http://schemas.microsoft.com/office/powerpoint/2010/main" val="17754815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dt="0"/>
  <p:txStyles>
    <p:titleStyle>
      <a:lvl1pPr algn="l" defTabSz="457200" rtl="0" eaLnBrk="1" latinLnBrk="0" hangingPunct="1">
        <a:lnSpc>
          <a:spcPct val="100000"/>
        </a:lnSpc>
        <a:spcBef>
          <a:spcPct val="0"/>
        </a:spcBef>
        <a:buNone/>
        <a:defRPr sz="2800" b="1" kern="1200">
          <a:solidFill>
            <a:schemeClr val="tx2"/>
          </a:solidFill>
          <a:latin typeface="Tahoma"/>
          <a:ea typeface="+mj-ea"/>
          <a:cs typeface="Tahoma"/>
        </a:defRPr>
      </a:lvl1pPr>
    </p:titleStyle>
    <p:bodyStyle>
      <a:lvl1pPr marL="0" indent="0" algn="l" defTabSz="457200" rtl="0" eaLnBrk="1" latinLnBrk="0" hangingPunct="1">
        <a:spcBef>
          <a:spcPct val="20000"/>
        </a:spcBef>
        <a:buClr>
          <a:schemeClr val="tx2"/>
        </a:buClr>
        <a:buFontTx/>
        <a:buNone/>
        <a:defRPr sz="2200" kern="1200">
          <a:solidFill>
            <a:srgbClr val="004386"/>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4386"/>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4386"/>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0.emf"/><Relationship Id="rId5" Type="http://schemas.openxmlformats.org/officeDocument/2006/relationships/package" Target="../embeddings/Microsoft_Word_Document1111.docx"/><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8" Type="http://schemas.openxmlformats.org/officeDocument/2006/relationships/package" Target="../embeddings/Microsoft_Word_Document2222.docx"/><Relationship Id="rId3" Type="http://schemas.openxmlformats.org/officeDocument/2006/relationships/notesSlide" Target="../notesSlides/notesSlide6.xml"/><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4.jpg"/><Relationship Id="rId5" Type="http://schemas.openxmlformats.org/officeDocument/2006/relationships/image" Target="../media/image13.jpeg"/><Relationship Id="rId4" Type="http://schemas.openxmlformats.org/officeDocument/2006/relationships/image" Target="../media/image12.png"/><Relationship Id="rId9" Type="http://schemas.openxmlformats.org/officeDocument/2006/relationships/image" Target="../media/image11.emf"/></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6.emf"/><Relationship Id="rId5" Type="http://schemas.openxmlformats.org/officeDocument/2006/relationships/package" Target="../embeddings/Microsoft_Word_Document3333.docx"/><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57854" y="6104352"/>
            <a:ext cx="4606304" cy="338554"/>
          </a:xfrm>
          <a:prstGeom prst="rect">
            <a:avLst/>
          </a:prstGeom>
          <a:noFill/>
        </p:spPr>
        <p:txBody>
          <a:bodyPr wrap="square" rtlCol="0">
            <a:spAutoFit/>
          </a:bodyPr>
          <a:lstStyle/>
          <a:p>
            <a:r>
              <a:rPr lang="en-GB" sz="1600" dirty="0">
                <a:solidFill>
                  <a:schemeClr val="bg1"/>
                </a:solidFill>
                <a:latin typeface="Tahoma"/>
                <a:cs typeface="Tahoma"/>
              </a:rPr>
              <a:t>Module </a:t>
            </a:r>
            <a:r>
              <a:rPr lang="en-GB" sz="1600" dirty="0" smtClean="0">
                <a:solidFill>
                  <a:schemeClr val="bg1"/>
                </a:solidFill>
                <a:latin typeface="Tahoma"/>
                <a:cs typeface="Tahoma"/>
              </a:rPr>
              <a:t>B3 </a:t>
            </a:r>
            <a:r>
              <a:rPr lang="en-GB" sz="1600" dirty="0">
                <a:solidFill>
                  <a:schemeClr val="bg1"/>
                </a:solidFill>
                <a:latin typeface="Tahoma"/>
                <a:cs typeface="Tahoma"/>
              </a:rPr>
              <a:t>– </a:t>
            </a:r>
            <a:r>
              <a:rPr lang="en-GB" sz="1600" dirty="0" smtClean="0">
                <a:solidFill>
                  <a:schemeClr val="bg1"/>
                </a:solidFill>
                <a:latin typeface="Tahoma"/>
                <a:cs typeface="Tahoma"/>
              </a:rPr>
              <a:t>Sphere </a:t>
            </a:r>
            <a:r>
              <a:rPr lang="en-GB" sz="1600" dirty="0">
                <a:solidFill>
                  <a:schemeClr val="bg1"/>
                </a:solidFill>
                <a:latin typeface="Tahoma"/>
                <a:cs typeface="Tahoma"/>
              </a:rPr>
              <a:t>Training Package </a:t>
            </a:r>
            <a:r>
              <a:rPr lang="en-GB" sz="1600" dirty="0" smtClean="0">
                <a:solidFill>
                  <a:schemeClr val="bg1"/>
                </a:solidFill>
                <a:latin typeface="Tahoma"/>
                <a:cs typeface="Tahoma"/>
              </a:rPr>
              <a:t>2015</a:t>
            </a:r>
            <a:endParaRPr lang="en-GB" sz="1600" dirty="0">
              <a:solidFill>
                <a:schemeClr val="bg1"/>
              </a:solidFill>
              <a:latin typeface="Tahoma"/>
              <a:cs typeface="Tahoma"/>
            </a:endParaRPr>
          </a:p>
        </p:txBody>
      </p:sp>
      <p:sp>
        <p:nvSpPr>
          <p:cNvPr id="7" name="Title 1"/>
          <p:cNvSpPr txBox="1">
            <a:spLocks/>
          </p:cNvSpPr>
          <p:nvPr/>
        </p:nvSpPr>
        <p:spPr>
          <a:xfrm>
            <a:off x="1704783" y="4052922"/>
            <a:ext cx="5736579" cy="1180338"/>
          </a:xfrm>
          <a:prstGeom prst="rect">
            <a:avLst/>
          </a:prstGeom>
          <a:noFill/>
        </p:spPr>
        <p:txBody>
          <a:bodyPr anchor="t" anchorCtr="0">
            <a:noAutofit/>
          </a:bodyPr>
          <a:lstStyle>
            <a:lvl1pPr algn="ctr" defTabSz="457200" rtl="0" eaLnBrk="1" latinLnBrk="0" hangingPunct="1">
              <a:lnSpc>
                <a:spcPct val="90000"/>
              </a:lnSpc>
              <a:spcBef>
                <a:spcPct val="0"/>
              </a:spcBef>
              <a:buNone/>
              <a:defRPr sz="4000" b="1" kern="1200" baseline="0">
                <a:solidFill>
                  <a:schemeClr val="bg2"/>
                </a:solidFill>
                <a:latin typeface="+mj-lt"/>
                <a:ea typeface="+mj-ea"/>
                <a:cs typeface="Lucida Sans Regular"/>
              </a:defRPr>
            </a:lvl1pPr>
          </a:lstStyle>
          <a:p>
            <a:pPr>
              <a:lnSpc>
                <a:spcPct val="100000"/>
              </a:lnSpc>
            </a:pPr>
            <a:r>
              <a:rPr lang="en-GB" sz="2400" b="0" i="1" dirty="0">
                <a:solidFill>
                  <a:schemeClr val="accent1"/>
                </a:solidFill>
                <a:latin typeface="Tahoma"/>
                <a:cs typeface="Tahoma"/>
              </a:rPr>
              <a:t>How can you use Sphere to support DRR/M and strengthen the resilience of the affected population?</a:t>
            </a:r>
          </a:p>
        </p:txBody>
      </p:sp>
      <p:sp>
        <p:nvSpPr>
          <p:cNvPr id="6" name="TextBox 5"/>
          <p:cNvSpPr txBox="1"/>
          <p:nvPr/>
        </p:nvSpPr>
        <p:spPr>
          <a:xfrm>
            <a:off x="1517254" y="2388016"/>
            <a:ext cx="6111628" cy="1421928"/>
          </a:xfrm>
          <a:prstGeom prst="rect">
            <a:avLst/>
          </a:prstGeom>
          <a:noFill/>
        </p:spPr>
        <p:txBody>
          <a:bodyPr wrap="square" lIns="0" tIns="0" rIns="0" bIns="0" rtlCol="0">
            <a:spAutoFit/>
          </a:bodyPr>
          <a:lstStyle/>
          <a:p>
            <a:pPr algn="ctr">
              <a:lnSpc>
                <a:spcPct val="110000"/>
              </a:lnSpc>
            </a:pPr>
            <a:r>
              <a:rPr lang="en-GB" sz="2800" b="1" dirty="0" smtClean="0">
                <a:solidFill>
                  <a:schemeClr val="tx2"/>
                </a:solidFill>
                <a:latin typeface="Tahoma"/>
                <a:cs typeface="Tahoma"/>
              </a:rPr>
              <a:t>Sphere</a:t>
            </a:r>
            <a:r>
              <a:rPr lang="en-GB" sz="2800" b="1" dirty="0">
                <a:solidFill>
                  <a:schemeClr val="tx2"/>
                </a:solidFill>
                <a:latin typeface="Tahoma"/>
                <a:cs typeface="Tahoma"/>
              </a:rPr>
              <a:t>, Disaster Risk Reduction/Management and </a:t>
            </a:r>
            <a:r>
              <a:rPr lang="en-GB" sz="2800" b="1" dirty="0" smtClean="0">
                <a:solidFill>
                  <a:schemeClr val="tx2"/>
                </a:solidFill>
                <a:latin typeface="Tahoma"/>
                <a:cs typeface="Tahoma"/>
              </a:rPr>
              <a:t>Resilience</a:t>
            </a:r>
            <a:endParaRPr lang="en-GB" sz="2800" b="1" dirty="0">
              <a:latin typeface="Tahoma"/>
              <a:cs typeface="Tahoma"/>
            </a:endParaRPr>
          </a:p>
        </p:txBody>
      </p:sp>
      <p:pic>
        <p:nvPicPr>
          <p:cNvPr id="9" name="Picture 8" descr="Sphere-Project-Logo-Standard-No-Tagline-RGB.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6655" y="523525"/>
            <a:ext cx="2739825" cy="1109629"/>
          </a:xfrm>
          <a:prstGeom prst="rect">
            <a:avLst/>
          </a:prstGeom>
        </p:spPr>
      </p:pic>
    </p:spTree>
    <p:extLst>
      <p:ext uri="{BB962C8B-B14F-4D97-AF65-F5344CB8AC3E}">
        <p14:creationId xmlns:p14="http://schemas.microsoft.com/office/powerpoint/2010/main" val="34079025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Key messages</a:t>
            </a:r>
          </a:p>
        </p:txBody>
      </p:sp>
      <p:sp>
        <p:nvSpPr>
          <p:cNvPr id="3" name="Content Placeholder 2"/>
          <p:cNvSpPr>
            <a:spLocks noGrp="1"/>
          </p:cNvSpPr>
          <p:nvPr>
            <p:ph idx="1"/>
          </p:nvPr>
        </p:nvSpPr>
        <p:spPr/>
        <p:txBody>
          <a:bodyPr/>
          <a:lstStyle/>
          <a:p>
            <a:pPr lvl="1">
              <a:spcBef>
                <a:spcPts val="2000"/>
              </a:spcBef>
            </a:pPr>
            <a:r>
              <a:rPr lang="en-GB" dirty="0"/>
              <a:t>Disaster Risk Reduction/Management and strengthening resilience are central approaches to the Sphere Handbook</a:t>
            </a:r>
            <a:r>
              <a:rPr lang="en-GB" dirty="0" smtClean="0"/>
              <a:t>.</a:t>
            </a:r>
            <a:endParaRPr lang="en-GB" dirty="0"/>
          </a:p>
          <a:p>
            <a:pPr lvl="1">
              <a:spcBef>
                <a:spcPts val="2000"/>
              </a:spcBef>
            </a:pPr>
            <a:r>
              <a:rPr lang="en-GB" dirty="0"/>
              <a:t>Effective management of risks and crises contributes to strengthened resilience</a:t>
            </a:r>
            <a:r>
              <a:rPr lang="en-GB" dirty="0" smtClean="0"/>
              <a:t>.</a:t>
            </a:r>
            <a:endParaRPr lang="en-GB" dirty="0"/>
          </a:p>
          <a:p>
            <a:pPr lvl="1">
              <a:spcBef>
                <a:spcPts val="2000"/>
              </a:spcBef>
            </a:pPr>
            <a:r>
              <a:rPr lang="en-GB" dirty="0"/>
              <a:t>Sphere provides many tools supporting each step of the risk and crisis management cycle.</a:t>
            </a:r>
          </a:p>
        </p:txBody>
      </p:sp>
      <p:sp>
        <p:nvSpPr>
          <p:cNvPr id="4" name="Footer Placeholder 3"/>
          <p:cNvSpPr>
            <a:spLocks noGrp="1"/>
          </p:cNvSpPr>
          <p:nvPr>
            <p:ph type="ftr" sz="quarter" idx="3"/>
          </p:nvPr>
        </p:nvSpPr>
        <p:spPr/>
        <p:txBody>
          <a:bodyPr/>
          <a:lstStyle/>
          <a:p>
            <a:r>
              <a:rPr lang="en-GB" dirty="0" smtClean="0"/>
              <a:t>Module B3 – Sphere, Disaster Risk Reduction/Management and Resilience </a:t>
            </a:r>
          </a:p>
          <a:p>
            <a:r>
              <a:rPr lang="en-GB" dirty="0" smtClean="0"/>
              <a:t>Sphere Training Package 2015</a:t>
            </a:r>
          </a:p>
        </p:txBody>
      </p:sp>
    </p:spTree>
    <p:extLst>
      <p:ext uri="{BB962C8B-B14F-4D97-AF65-F5344CB8AC3E}">
        <p14:creationId xmlns:p14="http://schemas.microsoft.com/office/powerpoint/2010/main" val="6644197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Sphere, disasters and R</a:t>
            </a:r>
            <a:r>
              <a:rPr lang="en-GB" dirty="0" smtClean="0"/>
              <a:t>esilience…</a:t>
            </a:r>
            <a:endParaRPr lang="en-GB" dirty="0"/>
          </a:p>
        </p:txBody>
      </p:sp>
      <p:sp>
        <p:nvSpPr>
          <p:cNvPr id="4" name="Footer Placeholder 3"/>
          <p:cNvSpPr>
            <a:spLocks noGrp="1"/>
          </p:cNvSpPr>
          <p:nvPr>
            <p:ph type="ftr" sz="quarter" idx="3"/>
          </p:nvPr>
        </p:nvSpPr>
        <p:spPr/>
        <p:txBody>
          <a:bodyPr/>
          <a:lstStyle/>
          <a:p>
            <a:r>
              <a:rPr lang="en-GB" dirty="0" smtClean="0"/>
              <a:t>Module B3 – Sphere, Disaster Risk Reduction/Management and Resilience </a:t>
            </a:r>
          </a:p>
          <a:p>
            <a:r>
              <a:rPr lang="en-GB" dirty="0" smtClean="0"/>
              <a:t>Sphere Training Package 2015</a:t>
            </a:r>
          </a:p>
        </p:txBody>
      </p:sp>
      <p:pic>
        <p:nvPicPr>
          <p:cNvPr id="5" name="Picture 2" descr="http://practicalaction.org/image/Book%20covers/The_Sphere_Project_cover_fab_test-thumbnail.png"/>
          <p:cNvPicPr>
            <a:picLocks noChangeAspect="1" noChangeArrowheads="1"/>
          </p:cNvPicPr>
          <p:nvPr/>
        </p:nvPicPr>
        <p:blipFill>
          <a:blip r:embed="rId3" cstate="print"/>
          <a:srcRect/>
          <a:stretch>
            <a:fillRect/>
          </a:stretch>
        </p:blipFill>
        <p:spPr bwMode="auto">
          <a:xfrm>
            <a:off x="5542003" y="1469586"/>
            <a:ext cx="2746993" cy="3858595"/>
          </a:xfrm>
          <a:prstGeom prst="rect">
            <a:avLst/>
          </a:prstGeom>
          <a:noFill/>
          <a:ln>
            <a:solidFill>
              <a:schemeClr val="bg2"/>
            </a:solidFill>
          </a:ln>
        </p:spPr>
      </p:pic>
      <p:sp>
        <p:nvSpPr>
          <p:cNvPr id="6" name="Content Placeholder 2"/>
          <p:cNvSpPr>
            <a:spLocks noGrp="1"/>
          </p:cNvSpPr>
          <p:nvPr>
            <p:ph idx="1"/>
          </p:nvPr>
        </p:nvSpPr>
        <p:spPr>
          <a:xfrm>
            <a:off x="457200" y="1340442"/>
            <a:ext cx="8229600" cy="596694"/>
          </a:xfrm>
        </p:spPr>
        <p:txBody>
          <a:bodyPr/>
          <a:lstStyle/>
          <a:p>
            <a:r>
              <a:rPr lang="en-GB" dirty="0"/>
              <a:t>Quotes from the Handbook</a:t>
            </a:r>
          </a:p>
        </p:txBody>
      </p:sp>
    </p:spTree>
    <p:extLst>
      <p:ext uri="{BB962C8B-B14F-4D97-AF65-F5344CB8AC3E}">
        <p14:creationId xmlns:p14="http://schemas.microsoft.com/office/powerpoint/2010/main" val="41336935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Terminology: Hazard, Risk and </a:t>
            </a:r>
            <a:r>
              <a:rPr lang="en-GB" dirty="0" smtClean="0"/>
              <a:t>Disaster</a:t>
            </a:r>
            <a:endParaRPr lang="en-GB" dirty="0"/>
          </a:p>
        </p:txBody>
      </p:sp>
      <p:sp>
        <p:nvSpPr>
          <p:cNvPr id="3" name="Content Placeholder 2"/>
          <p:cNvSpPr>
            <a:spLocks noGrp="1"/>
          </p:cNvSpPr>
          <p:nvPr>
            <p:ph idx="1"/>
          </p:nvPr>
        </p:nvSpPr>
        <p:spPr>
          <a:xfrm>
            <a:off x="457200" y="1775115"/>
            <a:ext cx="8229600" cy="705132"/>
          </a:xfrm>
        </p:spPr>
        <p:txBody>
          <a:bodyPr/>
          <a:lstStyle/>
          <a:p>
            <a:pPr marL="179388">
              <a:tabLst>
                <a:tab pos="4032250" algn="ctr"/>
                <a:tab pos="7620000" algn="r"/>
              </a:tabLst>
            </a:pPr>
            <a:r>
              <a:rPr lang="en-GB" b="1" dirty="0" smtClean="0">
                <a:solidFill>
                  <a:srgbClr val="579305"/>
                </a:solidFill>
              </a:rPr>
              <a:t>Hazard	Risk	Disaster</a:t>
            </a:r>
            <a:endParaRPr lang="en-GB" b="1" dirty="0">
              <a:solidFill>
                <a:srgbClr val="579305"/>
              </a:solidFill>
            </a:endParaRPr>
          </a:p>
        </p:txBody>
      </p:sp>
      <p:sp>
        <p:nvSpPr>
          <p:cNvPr id="4" name="Footer Placeholder 3"/>
          <p:cNvSpPr>
            <a:spLocks noGrp="1"/>
          </p:cNvSpPr>
          <p:nvPr>
            <p:ph type="ftr" sz="quarter" idx="3"/>
          </p:nvPr>
        </p:nvSpPr>
        <p:spPr/>
        <p:txBody>
          <a:bodyPr/>
          <a:lstStyle/>
          <a:p>
            <a:r>
              <a:rPr lang="en-GB" dirty="0" smtClean="0"/>
              <a:t>Module B3 – Sphere, Disaster Risk Reduction/Management and Resilience </a:t>
            </a:r>
          </a:p>
          <a:p>
            <a:r>
              <a:rPr lang="en-GB" dirty="0" smtClean="0"/>
              <a:t>Sphere Training Package 2015</a:t>
            </a:r>
          </a:p>
        </p:txBody>
      </p:sp>
      <p:pic>
        <p:nvPicPr>
          <p:cNvPr id="5"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7500" y="2771775"/>
            <a:ext cx="2813050" cy="1800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41700" y="2771775"/>
            <a:ext cx="2582863" cy="1800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37300" y="2771775"/>
            <a:ext cx="2349500" cy="1800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Box 7"/>
          <p:cNvSpPr txBox="1"/>
          <p:nvPr/>
        </p:nvSpPr>
        <p:spPr>
          <a:xfrm>
            <a:off x="7194161" y="5182121"/>
            <a:ext cx="1492639" cy="215444"/>
          </a:xfrm>
          <a:prstGeom prst="rect">
            <a:avLst/>
          </a:prstGeom>
          <a:noFill/>
        </p:spPr>
        <p:txBody>
          <a:bodyPr wrap="square" rtlCol="0">
            <a:spAutoFit/>
          </a:bodyPr>
          <a:lstStyle/>
          <a:p>
            <a:pPr algn="r"/>
            <a:r>
              <a:rPr lang="en-GB" sz="800" i="1" dirty="0">
                <a:latin typeface="Tahoma"/>
                <a:cs typeface="Tahoma"/>
              </a:rPr>
              <a:t>Source: CADRI</a:t>
            </a:r>
          </a:p>
        </p:txBody>
      </p:sp>
    </p:spTree>
    <p:extLst>
      <p:ext uri="{BB962C8B-B14F-4D97-AF65-F5344CB8AC3E}">
        <p14:creationId xmlns:p14="http://schemas.microsoft.com/office/powerpoint/2010/main" val="16013833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Disaster Risk Formula</a:t>
            </a:r>
          </a:p>
        </p:txBody>
      </p:sp>
      <p:sp>
        <p:nvSpPr>
          <p:cNvPr id="3" name="Content Placeholder 2"/>
          <p:cNvSpPr>
            <a:spLocks noGrp="1"/>
          </p:cNvSpPr>
          <p:nvPr>
            <p:ph idx="1"/>
          </p:nvPr>
        </p:nvSpPr>
        <p:spPr>
          <a:xfrm>
            <a:off x="1851132" y="1237616"/>
            <a:ext cx="5822455" cy="910238"/>
          </a:xfrm>
        </p:spPr>
        <p:txBody>
          <a:bodyPr>
            <a:noAutofit/>
          </a:bodyPr>
          <a:lstStyle/>
          <a:p>
            <a:r>
              <a:rPr lang="en-GB" b="1" dirty="0">
                <a:solidFill>
                  <a:srgbClr val="579305"/>
                </a:solidFill>
              </a:rPr>
              <a:t>Disaster Risk = </a:t>
            </a:r>
            <a:r>
              <a:rPr lang="en-GB" b="1" u="sng" dirty="0" smtClean="0">
                <a:solidFill>
                  <a:srgbClr val="579305"/>
                </a:solidFill>
              </a:rPr>
              <a:t>Hazard </a:t>
            </a:r>
            <a:r>
              <a:rPr lang="en-GB" b="1" u="sng" dirty="0">
                <a:solidFill>
                  <a:srgbClr val="579305"/>
                </a:solidFill>
              </a:rPr>
              <a:t>* </a:t>
            </a:r>
            <a:r>
              <a:rPr lang="en-GB" b="1" u="sng" dirty="0" smtClean="0">
                <a:solidFill>
                  <a:srgbClr val="579305"/>
                </a:solidFill>
              </a:rPr>
              <a:t>Vulnerability</a:t>
            </a:r>
            <a:endParaRPr lang="en-GB" b="1" u="sng" dirty="0">
              <a:solidFill>
                <a:srgbClr val="579305"/>
              </a:solidFill>
            </a:endParaRPr>
          </a:p>
          <a:p>
            <a:pPr>
              <a:spcBef>
                <a:spcPts val="0"/>
              </a:spcBef>
              <a:tabLst>
                <a:tab pos="2873375" algn="l"/>
              </a:tabLst>
            </a:pPr>
            <a:r>
              <a:rPr lang="en-GB" b="1" dirty="0" smtClean="0">
                <a:solidFill>
                  <a:srgbClr val="579305"/>
                </a:solidFill>
              </a:rPr>
              <a:t>	Capacity</a:t>
            </a:r>
            <a:endParaRPr lang="en-GB" b="1" dirty="0">
              <a:solidFill>
                <a:srgbClr val="579305"/>
              </a:solidFill>
            </a:endParaRPr>
          </a:p>
        </p:txBody>
      </p:sp>
      <p:sp>
        <p:nvSpPr>
          <p:cNvPr id="4" name="Footer Placeholder 3"/>
          <p:cNvSpPr>
            <a:spLocks noGrp="1"/>
          </p:cNvSpPr>
          <p:nvPr>
            <p:ph type="ftr" sz="quarter" idx="3"/>
          </p:nvPr>
        </p:nvSpPr>
        <p:spPr/>
        <p:txBody>
          <a:bodyPr/>
          <a:lstStyle/>
          <a:p>
            <a:r>
              <a:rPr lang="en-GB" dirty="0" smtClean="0"/>
              <a:t>Module B3 – Sphere, Disaster Risk Reduction/Management and Resilience </a:t>
            </a:r>
          </a:p>
          <a:p>
            <a:r>
              <a:rPr lang="en-GB" dirty="0" smtClean="0"/>
              <a:t>Sphere Training Package 2015</a:t>
            </a:r>
          </a:p>
        </p:txBody>
      </p:sp>
      <p:pic>
        <p:nvPicPr>
          <p:cNvPr id="5" name="Picture 2" descr="IMG_4372 - Cliquez pour agrandir"/>
          <p:cNvPicPr>
            <a:picLocks noChangeAspect="1" noChangeArrowheads="1"/>
          </p:cNvPicPr>
          <p:nvPr/>
        </p:nvPicPr>
        <p:blipFill>
          <a:blip r:embed="rId3" cstate="print"/>
          <a:srcRect b="12299"/>
          <a:stretch>
            <a:fillRect/>
          </a:stretch>
        </p:blipFill>
        <p:spPr bwMode="auto">
          <a:xfrm>
            <a:off x="1702488" y="2115467"/>
            <a:ext cx="5812647" cy="3813097"/>
          </a:xfrm>
          <a:prstGeom prst="rect">
            <a:avLst/>
          </a:prstGeom>
          <a:noFill/>
        </p:spPr>
      </p:pic>
      <p:sp>
        <p:nvSpPr>
          <p:cNvPr id="6" name="TextBox 5"/>
          <p:cNvSpPr txBox="1"/>
          <p:nvPr/>
        </p:nvSpPr>
        <p:spPr>
          <a:xfrm>
            <a:off x="5458120" y="5928564"/>
            <a:ext cx="2136241" cy="215444"/>
          </a:xfrm>
          <a:prstGeom prst="rect">
            <a:avLst/>
          </a:prstGeom>
          <a:noFill/>
        </p:spPr>
        <p:txBody>
          <a:bodyPr wrap="square" rtlCol="0">
            <a:spAutoFit/>
          </a:bodyPr>
          <a:lstStyle/>
          <a:p>
            <a:pPr algn="r"/>
            <a:r>
              <a:rPr lang="en-GB" sz="800" i="1" dirty="0">
                <a:latin typeface="Tahoma"/>
                <a:cs typeface="Tahoma"/>
              </a:rPr>
              <a:t>Photo © Astrid de </a:t>
            </a:r>
            <a:r>
              <a:rPr lang="en-GB" sz="800" i="1" dirty="0" smtClean="0">
                <a:latin typeface="Tahoma"/>
                <a:cs typeface="Tahoma"/>
              </a:rPr>
              <a:t>Valon, </a:t>
            </a:r>
            <a:r>
              <a:rPr lang="en-GB" sz="800" i="1" dirty="0" err="1">
                <a:latin typeface="Tahoma"/>
                <a:cs typeface="Tahoma"/>
              </a:rPr>
              <a:t>Dadaab</a:t>
            </a:r>
            <a:r>
              <a:rPr lang="en-GB" sz="800" i="1" dirty="0">
                <a:latin typeface="Tahoma"/>
                <a:cs typeface="Tahoma"/>
              </a:rPr>
              <a:t> 2011</a:t>
            </a:r>
          </a:p>
        </p:txBody>
      </p:sp>
    </p:spTree>
    <p:extLst>
      <p:ext uri="{BB962C8B-B14F-4D97-AF65-F5344CB8AC3E}">
        <p14:creationId xmlns:p14="http://schemas.microsoft.com/office/powerpoint/2010/main" val="19001185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a:t>
            </a:r>
            <a:r>
              <a:rPr lang="en-GB" dirty="0"/>
              <a:t>is resilience? </a:t>
            </a:r>
          </a:p>
        </p:txBody>
      </p:sp>
      <p:sp>
        <p:nvSpPr>
          <p:cNvPr id="4" name="Footer Placeholder 3"/>
          <p:cNvSpPr>
            <a:spLocks noGrp="1"/>
          </p:cNvSpPr>
          <p:nvPr>
            <p:ph type="ftr" sz="quarter" idx="3"/>
          </p:nvPr>
        </p:nvSpPr>
        <p:spPr/>
        <p:txBody>
          <a:bodyPr/>
          <a:lstStyle/>
          <a:p>
            <a:r>
              <a:rPr lang="en-GB" dirty="0" smtClean="0"/>
              <a:t>Module B3 – Sphere, Disaster Risk Reduction/Management and Resilience </a:t>
            </a:r>
          </a:p>
          <a:p>
            <a:r>
              <a:rPr lang="en-GB" dirty="0" smtClean="0"/>
              <a:t>Sphere Training Package 2015</a:t>
            </a:r>
          </a:p>
        </p:txBody>
      </p:sp>
      <p:graphicFrame>
        <p:nvGraphicFramePr>
          <p:cNvPr id="3" name="Object 2"/>
          <p:cNvGraphicFramePr>
            <a:graphicFrameLocks noChangeAspect="1"/>
          </p:cNvGraphicFramePr>
          <p:nvPr>
            <p:extLst>
              <p:ext uri="{D42A27DB-BD31-4B8C-83A1-F6EECF244321}">
                <p14:modId xmlns:p14="http://schemas.microsoft.com/office/powerpoint/2010/main" val="683564522"/>
              </p:ext>
            </p:extLst>
          </p:nvPr>
        </p:nvGraphicFramePr>
        <p:xfrm>
          <a:off x="694842" y="1544403"/>
          <a:ext cx="7345680" cy="4114800"/>
        </p:xfrm>
        <a:graphic>
          <a:graphicData uri="http://schemas.openxmlformats.org/presentationml/2006/ole">
            <mc:AlternateContent xmlns:mc="http://schemas.openxmlformats.org/markup-compatibility/2006">
              <mc:Choice xmlns:v="urn:schemas-microsoft-com:vml" Requires="v">
                <p:oleObj spid="_x0000_s8240" name="Document" r:id="rId5" imgW="6121400" imgH="3429000" progId="Word.Document.12">
                  <p:embed/>
                </p:oleObj>
              </mc:Choice>
              <mc:Fallback>
                <p:oleObj name="Document" r:id="rId5" imgW="6121400" imgH="3429000" progId="Word.Document.12">
                  <p:embed/>
                  <p:pic>
                    <p:nvPicPr>
                      <p:cNvPr id="0" name=""/>
                      <p:cNvPicPr/>
                      <p:nvPr/>
                    </p:nvPicPr>
                    <p:blipFill>
                      <a:blip r:embed="rId6"/>
                      <a:stretch>
                        <a:fillRect/>
                      </a:stretch>
                    </p:blipFill>
                    <p:spPr>
                      <a:xfrm>
                        <a:off x="694842" y="1544403"/>
                        <a:ext cx="7345680" cy="4114800"/>
                      </a:xfrm>
                      <a:prstGeom prst="rect">
                        <a:avLst/>
                      </a:prstGeom>
                    </p:spPr>
                  </p:pic>
                </p:oleObj>
              </mc:Fallback>
            </mc:AlternateContent>
          </a:graphicData>
        </a:graphic>
      </p:graphicFrame>
    </p:spTree>
    <p:extLst>
      <p:ext uri="{BB962C8B-B14F-4D97-AF65-F5344CB8AC3E}">
        <p14:creationId xmlns:p14="http://schemas.microsoft.com/office/powerpoint/2010/main" val="585237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Three capacities to boost resilience</a:t>
            </a:r>
          </a:p>
        </p:txBody>
      </p:sp>
      <p:sp>
        <p:nvSpPr>
          <p:cNvPr id="4" name="Footer Placeholder 3"/>
          <p:cNvSpPr>
            <a:spLocks noGrp="1"/>
          </p:cNvSpPr>
          <p:nvPr>
            <p:ph type="ftr" sz="quarter" idx="3"/>
          </p:nvPr>
        </p:nvSpPr>
        <p:spPr/>
        <p:txBody>
          <a:bodyPr/>
          <a:lstStyle/>
          <a:p>
            <a:r>
              <a:rPr lang="en-GB" dirty="0" smtClean="0"/>
              <a:t>Module B3 – Sphere, Disaster Risk Reduction/Management and </a:t>
            </a:r>
            <a:r>
              <a:rPr lang="en-GB" dirty="0"/>
              <a:t>R</a:t>
            </a:r>
            <a:r>
              <a:rPr lang="en-GB" dirty="0" smtClean="0"/>
              <a:t>esilience </a:t>
            </a:r>
          </a:p>
          <a:p>
            <a:r>
              <a:rPr lang="en-GB" dirty="0" smtClean="0"/>
              <a:t>Sphere Training Package 2015</a:t>
            </a:r>
          </a:p>
        </p:txBody>
      </p:sp>
      <p:pic>
        <p:nvPicPr>
          <p:cNvPr id="5" name="Picture 6" descr="Boxer 5"/>
          <p:cNvPicPr>
            <a:picLocks noChangeAspect="1" noChangeArrowheads="1"/>
          </p:cNvPicPr>
          <p:nvPr/>
        </p:nvPicPr>
        <p:blipFill>
          <a:blip r:embed="rId4" cstate="print"/>
          <a:srcRect/>
          <a:stretch>
            <a:fillRect/>
          </a:stretch>
        </p:blipFill>
        <p:spPr bwMode="auto">
          <a:xfrm>
            <a:off x="3744153" y="3446313"/>
            <a:ext cx="2163762" cy="2420937"/>
          </a:xfrm>
          <a:prstGeom prst="rect">
            <a:avLst/>
          </a:prstGeom>
          <a:noFill/>
          <a:ln w="9525">
            <a:noFill/>
            <a:miter lim="800000"/>
            <a:headEnd/>
            <a:tailEnd/>
          </a:ln>
        </p:spPr>
      </p:pic>
      <p:pic>
        <p:nvPicPr>
          <p:cNvPr id="6" name="Picture 2" descr="http://us.cdn2.123rf.com/168nwm/patrimonio/patrimonio1205/patrimonio120500019/13541988-illustration-de-dessin-anime-d-un-boxeur-elephant-avec-des-gants-de-boxe-et-shorts-etoiles-comme-mas.jpg"/>
          <p:cNvPicPr>
            <a:picLocks noChangeAspect="1" noChangeArrowheads="1"/>
          </p:cNvPicPr>
          <p:nvPr/>
        </p:nvPicPr>
        <p:blipFill>
          <a:blip r:embed="rId5" cstate="print"/>
          <a:srcRect/>
          <a:stretch>
            <a:fillRect/>
          </a:stretch>
        </p:blipFill>
        <p:spPr bwMode="auto">
          <a:xfrm flipH="1">
            <a:off x="6872899" y="3163993"/>
            <a:ext cx="1818261" cy="2703257"/>
          </a:xfrm>
          <a:prstGeom prst="rect">
            <a:avLst/>
          </a:prstGeom>
          <a:noFill/>
          <a:scene3d>
            <a:camera prst="orthographicFront">
              <a:rot lat="0" lon="0" rev="0"/>
            </a:camera>
            <a:lightRig rig="threePt" dir="t"/>
          </a:scene3d>
        </p:spPr>
      </p:pic>
      <p:pic>
        <p:nvPicPr>
          <p:cNvPr id="11" name="Picture 10" descr="boxer.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6348" y="3372280"/>
            <a:ext cx="2015168" cy="2494970"/>
          </a:xfrm>
          <a:prstGeom prst="rect">
            <a:avLst/>
          </a:prstGeom>
        </p:spPr>
      </p:pic>
      <p:sp>
        <p:nvSpPr>
          <p:cNvPr id="12" name="TextBox 11"/>
          <p:cNvSpPr txBox="1"/>
          <p:nvPr/>
        </p:nvSpPr>
        <p:spPr>
          <a:xfrm>
            <a:off x="7194161" y="6139939"/>
            <a:ext cx="1492639" cy="215444"/>
          </a:xfrm>
          <a:prstGeom prst="rect">
            <a:avLst/>
          </a:prstGeom>
          <a:noFill/>
        </p:spPr>
        <p:txBody>
          <a:bodyPr wrap="square" rtlCol="0">
            <a:spAutoFit/>
          </a:bodyPr>
          <a:lstStyle/>
          <a:p>
            <a:pPr algn="r"/>
            <a:r>
              <a:rPr lang="en-GB" sz="800" i="1" dirty="0">
                <a:latin typeface="Tahoma"/>
                <a:cs typeface="Tahoma"/>
              </a:rPr>
              <a:t>Source: </a:t>
            </a:r>
            <a:r>
              <a:rPr lang="en-GB" sz="800" i="1" dirty="0" smtClean="0">
                <a:latin typeface="Tahoma"/>
                <a:cs typeface="Tahoma"/>
              </a:rPr>
              <a:t>OECD</a:t>
            </a:r>
            <a:endParaRPr lang="en-GB" sz="800" i="1" dirty="0">
              <a:latin typeface="Tahoma"/>
              <a:cs typeface="Tahoma"/>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480417092"/>
              </p:ext>
            </p:extLst>
          </p:nvPr>
        </p:nvGraphicFramePr>
        <p:xfrm>
          <a:off x="597118" y="1302083"/>
          <a:ext cx="7651750" cy="1873250"/>
        </p:xfrm>
        <a:graphic>
          <a:graphicData uri="http://schemas.openxmlformats.org/presentationml/2006/ole">
            <mc:AlternateContent xmlns:mc="http://schemas.openxmlformats.org/markup-compatibility/2006">
              <mc:Choice xmlns:v="urn:schemas-microsoft-com:vml" Requires="v">
                <p:oleObj spid="_x0000_s1083" name="Document" r:id="rId8" imgW="6121400" imgH="1498600" progId="Word.Document.12">
                  <p:embed/>
                </p:oleObj>
              </mc:Choice>
              <mc:Fallback>
                <p:oleObj name="Document" r:id="rId8" imgW="6121400" imgH="1498600" progId="Word.Document.12">
                  <p:embed/>
                  <p:pic>
                    <p:nvPicPr>
                      <p:cNvPr id="0" name=""/>
                      <p:cNvPicPr/>
                      <p:nvPr/>
                    </p:nvPicPr>
                    <p:blipFill>
                      <a:blip r:embed="rId9"/>
                      <a:stretch>
                        <a:fillRect/>
                      </a:stretch>
                    </p:blipFill>
                    <p:spPr>
                      <a:xfrm>
                        <a:off x="597118" y="1302083"/>
                        <a:ext cx="7651750" cy="1873250"/>
                      </a:xfrm>
                      <a:prstGeom prst="rect">
                        <a:avLst/>
                      </a:prstGeom>
                    </p:spPr>
                  </p:pic>
                </p:oleObj>
              </mc:Fallback>
            </mc:AlternateContent>
          </a:graphicData>
        </a:graphic>
      </p:graphicFrame>
    </p:spTree>
    <p:extLst>
      <p:ext uri="{BB962C8B-B14F-4D97-AF65-F5344CB8AC3E}">
        <p14:creationId xmlns:p14="http://schemas.microsoft.com/office/powerpoint/2010/main" val="12711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lock-1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2963" y="66343"/>
            <a:ext cx="1031799" cy="900000"/>
          </a:xfrm>
          <a:prstGeom prst="rect">
            <a:avLst/>
          </a:prstGeom>
        </p:spPr>
      </p:pic>
      <p:sp>
        <p:nvSpPr>
          <p:cNvPr id="2" name="Title 1"/>
          <p:cNvSpPr>
            <a:spLocks noGrp="1"/>
          </p:cNvSpPr>
          <p:nvPr>
            <p:ph type="title"/>
          </p:nvPr>
        </p:nvSpPr>
        <p:spPr/>
        <p:txBody>
          <a:bodyPr/>
          <a:lstStyle/>
          <a:p>
            <a:r>
              <a:rPr lang="en-GB" dirty="0" smtClean="0"/>
              <a:t>The </a:t>
            </a:r>
            <a:r>
              <a:rPr lang="en-GB" dirty="0"/>
              <a:t>Definition </a:t>
            </a:r>
            <a:r>
              <a:rPr lang="en-GB" dirty="0" smtClean="0"/>
              <a:t>Game</a:t>
            </a:r>
            <a:endParaRPr lang="en-GB" dirty="0"/>
          </a:p>
        </p:txBody>
      </p:sp>
      <p:sp>
        <p:nvSpPr>
          <p:cNvPr id="3" name="Content Placeholder 2"/>
          <p:cNvSpPr>
            <a:spLocks noGrp="1"/>
          </p:cNvSpPr>
          <p:nvPr>
            <p:ph idx="1"/>
          </p:nvPr>
        </p:nvSpPr>
        <p:spPr/>
        <p:txBody>
          <a:bodyPr/>
          <a:lstStyle/>
          <a:p>
            <a:r>
              <a:rPr lang="en-GB" dirty="0" smtClean="0"/>
              <a:t>Per table:</a:t>
            </a:r>
            <a:endParaRPr lang="en-GB" dirty="0"/>
          </a:p>
          <a:p>
            <a:pPr lvl="1">
              <a:spcBef>
                <a:spcPts val="2000"/>
              </a:spcBef>
            </a:pPr>
            <a:r>
              <a:rPr lang="en-GB" dirty="0"/>
              <a:t>Open your envelope and match each definition with the corresponding term.</a:t>
            </a:r>
          </a:p>
          <a:p>
            <a:pPr lvl="1">
              <a:spcBef>
                <a:spcPts val="2000"/>
              </a:spcBef>
            </a:pPr>
            <a:r>
              <a:rPr lang="en-GB" dirty="0"/>
              <a:t>Stick the definitions on a flip chart.</a:t>
            </a:r>
          </a:p>
        </p:txBody>
      </p:sp>
      <p:sp>
        <p:nvSpPr>
          <p:cNvPr id="4" name="Footer Placeholder 3"/>
          <p:cNvSpPr>
            <a:spLocks noGrp="1"/>
          </p:cNvSpPr>
          <p:nvPr>
            <p:ph type="ftr" sz="quarter" idx="3"/>
          </p:nvPr>
        </p:nvSpPr>
        <p:spPr/>
        <p:txBody>
          <a:bodyPr/>
          <a:lstStyle/>
          <a:p>
            <a:r>
              <a:rPr lang="en-GB" dirty="0" smtClean="0"/>
              <a:t>Module B3 – Sphere, Disaster Risk Reduction/Management and Resilience </a:t>
            </a:r>
          </a:p>
          <a:p>
            <a:r>
              <a:rPr lang="en-GB" dirty="0" smtClean="0"/>
              <a:t>Sphere Training Package 2015</a:t>
            </a:r>
          </a:p>
        </p:txBody>
      </p:sp>
    </p:spTree>
    <p:extLst>
      <p:ext uri="{BB962C8B-B14F-4D97-AF65-F5344CB8AC3E}">
        <p14:creationId xmlns:p14="http://schemas.microsoft.com/office/powerpoint/2010/main" val="1917027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00000"/>
              </a:lnSpc>
            </a:pPr>
            <a:r>
              <a:rPr lang="en-GB" sz="2400" dirty="0"/>
              <a:t>Effective management of risk and crisis to strengthen resilience</a:t>
            </a:r>
          </a:p>
        </p:txBody>
      </p:sp>
      <p:sp>
        <p:nvSpPr>
          <p:cNvPr id="4" name="Footer Placeholder 3"/>
          <p:cNvSpPr>
            <a:spLocks noGrp="1"/>
          </p:cNvSpPr>
          <p:nvPr>
            <p:ph type="ftr" sz="quarter" idx="3"/>
          </p:nvPr>
        </p:nvSpPr>
        <p:spPr/>
        <p:txBody>
          <a:bodyPr/>
          <a:lstStyle/>
          <a:p>
            <a:r>
              <a:rPr lang="en-GB" dirty="0" smtClean="0"/>
              <a:t>Module B3 – Sphere, Disaster Risk Reduction/Management and Resilience </a:t>
            </a:r>
          </a:p>
          <a:p>
            <a:r>
              <a:rPr lang="en-GB" dirty="0" smtClean="0"/>
              <a:t>Sphere Training Package 2015</a:t>
            </a:r>
          </a:p>
        </p:txBody>
      </p:sp>
      <p:sp>
        <p:nvSpPr>
          <p:cNvPr id="9" name="TextBox 8"/>
          <p:cNvSpPr txBox="1"/>
          <p:nvPr/>
        </p:nvSpPr>
        <p:spPr>
          <a:xfrm>
            <a:off x="6145329" y="5881651"/>
            <a:ext cx="2541472" cy="338554"/>
          </a:xfrm>
          <a:prstGeom prst="rect">
            <a:avLst/>
          </a:prstGeom>
          <a:noFill/>
        </p:spPr>
        <p:txBody>
          <a:bodyPr wrap="square" rtlCol="0">
            <a:spAutoFit/>
          </a:bodyPr>
          <a:lstStyle/>
          <a:p>
            <a:pPr algn="r"/>
            <a:r>
              <a:rPr lang="en-GB" sz="800" i="1" dirty="0" smtClean="0">
                <a:latin typeface="Tahoma"/>
                <a:cs typeface="Tahoma"/>
              </a:rPr>
              <a:t>Risk and Crisis Management Cycle</a:t>
            </a:r>
          </a:p>
          <a:p>
            <a:pPr algn="r"/>
            <a:r>
              <a:rPr lang="en-GB" sz="800" i="1" dirty="0" smtClean="0">
                <a:latin typeface="Tahoma"/>
                <a:cs typeface="Tahoma"/>
              </a:rPr>
              <a:t>Source</a:t>
            </a:r>
            <a:r>
              <a:rPr lang="en-GB" sz="800" i="1" dirty="0">
                <a:latin typeface="Tahoma"/>
                <a:cs typeface="Tahoma"/>
              </a:rPr>
              <a:t>: </a:t>
            </a:r>
            <a:r>
              <a:rPr lang="en-GB" sz="800" i="1" dirty="0" smtClean="0">
                <a:latin typeface="Tahoma"/>
                <a:cs typeface="Tahoma"/>
              </a:rPr>
              <a:t>FAO</a:t>
            </a:r>
            <a:endParaRPr lang="en-GB" sz="800" i="1" dirty="0">
              <a:latin typeface="Tahoma"/>
              <a:cs typeface="Tahoma"/>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743752514"/>
              </p:ext>
            </p:extLst>
          </p:nvPr>
        </p:nvGraphicFramePr>
        <p:xfrm>
          <a:off x="886233" y="1187011"/>
          <a:ext cx="7345680" cy="4785360"/>
        </p:xfrm>
        <a:graphic>
          <a:graphicData uri="http://schemas.openxmlformats.org/presentationml/2006/ole">
            <mc:AlternateContent xmlns:mc="http://schemas.openxmlformats.org/markup-compatibility/2006">
              <mc:Choice xmlns:v="urn:schemas-microsoft-com:vml" Requires="v">
                <p:oleObj spid="_x0000_s3129" name="Document" r:id="rId5" imgW="6121400" imgH="3987800" progId="Word.Document.12">
                  <p:embed/>
                </p:oleObj>
              </mc:Choice>
              <mc:Fallback>
                <p:oleObj name="Document" r:id="rId5" imgW="6121400" imgH="3987800" progId="Word.Document.12">
                  <p:embed/>
                  <p:pic>
                    <p:nvPicPr>
                      <p:cNvPr id="0" name=""/>
                      <p:cNvPicPr/>
                      <p:nvPr/>
                    </p:nvPicPr>
                    <p:blipFill>
                      <a:blip r:embed="rId6"/>
                      <a:stretch>
                        <a:fillRect/>
                      </a:stretch>
                    </p:blipFill>
                    <p:spPr>
                      <a:xfrm>
                        <a:off x="886233" y="1187011"/>
                        <a:ext cx="7345680" cy="4785360"/>
                      </a:xfrm>
                      <a:prstGeom prst="rect">
                        <a:avLst/>
                      </a:prstGeom>
                    </p:spPr>
                  </p:pic>
                </p:oleObj>
              </mc:Fallback>
            </mc:AlternateContent>
          </a:graphicData>
        </a:graphic>
      </p:graphicFrame>
    </p:spTree>
    <p:extLst>
      <p:ext uri="{BB962C8B-B14F-4D97-AF65-F5344CB8AC3E}">
        <p14:creationId xmlns:p14="http://schemas.microsoft.com/office/powerpoint/2010/main" val="31727086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6990376" cy="1081760"/>
          </a:xfrm>
        </p:spPr>
        <p:txBody>
          <a:bodyPr/>
          <a:lstStyle/>
          <a:p>
            <a:r>
              <a:rPr lang="en-GB" sz="2600" dirty="0" smtClean="0"/>
              <a:t>Exploring </a:t>
            </a:r>
            <a:r>
              <a:rPr lang="en-GB" sz="2600" dirty="0"/>
              <a:t>Sphere guidance for risk and crisis management</a:t>
            </a:r>
          </a:p>
        </p:txBody>
      </p:sp>
      <p:sp>
        <p:nvSpPr>
          <p:cNvPr id="3" name="Content Placeholder 2"/>
          <p:cNvSpPr>
            <a:spLocks noGrp="1"/>
          </p:cNvSpPr>
          <p:nvPr>
            <p:ph idx="1"/>
          </p:nvPr>
        </p:nvSpPr>
        <p:spPr/>
        <p:txBody>
          <a:bodyPr/>
          <a:lstStyle/>
          <a:p>
            <a:r>
              <a:rPr lang="en-GB" dirty="0"/>
              <a:t>6 </a:t>
            </a:r>
            <a:r>
              <a:rPr lang="en-GB" dirty="0" smtClean="0"/>
              <a:t>groups:</a:t>
            </a:r>
            <a:endParaRPr lang="en-GB" dirty="0"/>
          </a:p>
          <a:p>
            <a:pPr lvl="1">
              <a:spcBef>
                <a:spcPts val="2000"/>
              </a:spcBef>
            </a:pPr>
            <a:r>
              <a:rPr lang="en-GB" dirty="0" smtClean="0"/>
              <a:t>Pick up </a:t>
            </a:r>
            <a:r>
              <a:rPr lang="en-GB" dirty="0"/>
              <a:t>a card corresponding to one phase of the risk and crisis management cycle</a:t>
            </a:r>
            <a:r>
              <a:rPr lang="en-GB" dirty="0" smtClean="0"/>
              <a:t>.</a:t>
            </a:r>
            <a:endParaRPr lang="en-GB" dirty="0"/>
          </a:p>
          <a:p>
            <a:pPr lvl="1">
              <a:spcBef>
                <a:spcPts val="2000"/>
              </a:spcBef>
            </a:pPr>
            <a:r>
              <a:rPr lang="en-GB" dirty="0"/>
              <a:t>Explore the Handbook to find out the type of information and guidance provided by Sphere, exploring the various chapters</a:t>
            </a:r>
            <a:r>
              <a:rPr lang="en-GB" dirty="0" smtClean="0"/>
              <a:t>.</a:t>
            </a:r>
            <a:endParaRPr lang="en-GB" dirty="0"/>
          </a:p>
          <a:p>
            <a:pPr lvl="1">
              <a:spcBef>
                <a:spcPts val="2000"/>
              </a:spcBef>
            </a:pPr>
            <a:r>
              <a:rPr lang="en-GB" dirty="0"/>
              <a:t>You will have 3' to present key </a:t>
            </a:r>
            <a:r>
              <a:rPr lang="en-GB" dirty="0" smtClean="0"/>
              <a:t/>
            </a:r>
            <a:br>
              <a:rPr lang="en-GB" dirty="0" smtClean="0"/>
            </a:br>
            <a:r>
              <a:rPr lang="en-GB" dirty="0" smtClean="0"/>
              <a:t>findings </a:t>
            </a:r>
            <a:r>
              <a:rPr lang="en-GB" dirty="0"/>
              <a:t>in plenary.</a:t>
            </a:r>
          </a:p>
        </p:txBody>
      </p:sp>
      <p:sp>
        <p:nvSpPr>
          <p:cNvPr id="4" name="Footer Placeholder 3"/>
          <p:cNvSpPr>
            <a:spLocks noGrp="1"/>
          </p:cNvSpPr>
          <p:nvPr>
            <p:ph type="ftr" sz="quarter" idx="3"/>
          </p:nvPr>
        </p:nvSpPr>
        <p:spPr/>
        <p:txBody>
          <a:bodyPr/>
          <a:lstStyle/>
          <a:p>
            <a:r>
              <a:rPr lang="en-GB" dirty="0" smtClean="0"/>
              <a:t>Module B3 – Sphere, Disaster Risk Reduction/Management and Resilience </a:t>
            </a:r>
          </a:p>
          <a:p>
            <a:r>
              <a:rPr lang="en-GB" dirty="0" smtClean="0"/>
              <a:t>Sphere Training Package 2015</a:t>
            </a:r>
          </a:p>
        </p:txBody>
      </p:sp>
      <p:pic>
        <p:nvPicPr>
          <p:cNvPr id="7" name="Picture 6" descr="clock-1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2963" y="66343"/>
            <a:ext cx="1031799" cy="900000"/>
          </a:xfrm>
          <a:prstGeom prst="rect">
            <a:avLst/>
          </a:prstGeom>
        </p:spPr>
      </p:pic>
    </p:spTree>
    <p:extLst>
      <p:ext uri="{BB962C8B-B14F-4D97-AF65-F5344CB8AC3E}">
        <p14:creationId xmlns:p14="http://schemas.microsoft.com/office/powerpoint/2010/main" val="4143775695"/>
      </p:ext>
    </p:extLst>
  </p:cSld>
  <p:clrMapOvr>
    <a:masterClrMapping/>
  </p:clrMapOvr>
  <p:timing>
    <p:tnLst>
      <p:par>
        <p:cTn id="1" dur="indefinite" restart="never" nodeType="tmRoot"/>
      </p:par>
    </p:tnLst>
  </p:timing>
</p:sld>
</file>

<file path=ppt/theme/theme1.xml><?xml version="1.0" encoding="utf-8"?>
<a:theme xmlns:a="http://schemas.openxmlformats.org/drawingml/2006/main" name="Sphere">
  <a:themeElements>
    <a:clrScheme name="Sphere">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Sphere.thmx</Template>
  <TotalTime>3139</TotalTime>
  <Words>1037</Words>
  <Application>Microsoft Office PowerPoint</Application>
  <PresentationFormat>On-screen Show (4:3)</PresentationFormat>
  <Paragraphs>125</Paragraphs>
  <Slides>10</Slides>
  <Notes>10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7" baseType="lpstr">
      <vt:lpstr>Arial</vt:lpstr>
      <vt:lpstr>Calibri</vt:lpstr>
      <vt:lpstr>Lucida Grande</vt:lpstr>
      <vt:lpstr>Lucida Sans Regular</vt:lpstr>
      <vt:lpstr>Tahoma</vt:lpstr>
      <vt:lpstr>Sphere</vt:lpstr>
      <vt:lpstr>Document</vt:lpstr>
      <vt:lpstr>PowerPoint Presentation</vt:lpstr>
      <vt:lpstr>Sphere, disasters and Resilience…</vt:lpstr>
      <vt:lpstr>Terminology: Hazard, Risk and Disaster</vt:lpstr>
      <vt:lpstr>Disaster Risk Formula</vt:lpstr>
      <vt:lpstr>What is resilience? </vt:lpstr>
      <vt:lpstr>Three capacities to boost resilience</vt:lpstr>
      <vt:lpstr>The Definition Game</vt:lpstr>
      <vt:lpstr>Effective management of risk and crisis to strengthen resilience</vt:lpstr>
      <vt:lpstr>Exploring Sphere guidance for risk and crisis management</vt:lpstr>
      <vt:lpstr>Key messages</vt:lpstr>
    </vt:vector>
  </TitlesOfParts>
  <Company>Word Smiths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Smith</dc:creator>
  <cp:lastModifiedBy>CeciliaFurtade</cp:lastModifiedBy>
  <cp:revision>136</cp:revision>
  <dcterms:created xsi:type="dcterms:W3CDTF">2014-12-22T15:37:12Z</dcterms:created>
  <dcterms:modified xsi:type="dcterms:W3CDTF">2016-07-25T17:18:51Z</dcterms:modified>
</cp:coreProperties>
</file>